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1" r:id="rId2"/>
  </p:sldMasterIdLst>
  <p:notesMasterIdLst>
    <p:notesMasterId r:id="rId18"/>
  </p:notesMasterIdLst>
  <p:sldIdLst>
    <p:sldId id="256" r:id="rId3"/>
    <p:sldId id="690" r:id="rId4"/>
    <p:sldId id="688" r:id="rId5"/>
    <p:sldId id="290" r:id="rId6"/>
    <p:sldId id="264" r:id="rId7"/>
    <p:sldId id="689" r:id="rId8"/>
    <p:sldId id="691" r:id="rId9"/>
    <p:sldId id="289" r:id="rId10"/>
    <p:sldId id="338" r:id="rId11"/>
    <p:sldId id="274" r:id="rId12"/>
    <p:sldId id="279" r:id="rId13"/>
    <p:sldId id="259" r:id="rId14"/>
    <p:sldId id="330" r:id="rId15"/>
    <p:sldId id="277" r:id="rId16"/>
    <p:sldId id="687" r:id="rId17"/>
  </p:sldIdLst>
  <p:sldSz cx="12192000" cy="6858000"/>
  <p:notesSz cx="6858000" cy="9144000"/>
  <p:embeddedFontLst>
    <p:embeddedFont>
      <p:font typeface="Arial Nova" panose="020B0504020202020204" pitchFamily="34" charset="0"/>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B2D968-4083-80B6-3688-EDCEC8A0EFEE}" name="Casey, Mary" initials="CM" userId="S::marycol@med.umich.edu::db4f2ca9-a2a2-4cea-8534-15ea7fe804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84AB6"/>
    <a:srgbClr val="5566CB"/>
    <a:srgbClr val="EA7D3A"/>
    <a:srgbClr val="F1AA7F"/>
    <a:srgbClr val="DC3444"/>
    <a:srgbClr val="FFE06D"/>
    <a:srgbClr val="1A395C"/>
    <a:srgbClr val="928E8E"/>
    <a:srgbClr val="79A4D9"/>
    <a:srgbClr val="CFDEF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01" autoAdjust="0"/>
    <p:restoredTop sz="66745" autoAdjust="0"/>
  </p:normalViewPr>
  <p:slideViewPr>
    <p:cSldViewPr snapToGrid="0">
      <p:cViewPr varScale="1">
        <p:scale>
          <a:sx n="72" d="100"/>
          <a:sy n="72" d="100"/>
        </p:scale>
        <p:origin x="1422"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1895F-BDBF-4D3D-BB4B-8D3C51F34A7D}" type="datetimeFigureOut">
              <a:rPr lang="en-US" smtClean="0"/>
              <a:t>8/3/2023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A8945-E1C7-4171-AC25-E9FC72E44009}" type="slidenum">
              <a:rPr lang="en-US" smtClean="0"/>
              <a:t>‹#›</a:t>
            </a:fld>
            <a:endParaRPr lang="en-US" dirty="0"/>
          </a:p>
        </p:txBody>
      </p:sp>
    </p:spTree>
    <p:extLst>
      <p:ext uri="{BB962C8B-B14F-4D97-AF65-F5344CB8AC3E}">
        <p14:creationId xmlns:p14="http://schemas.microsoft.com/office/powerpoint/2010/main" val="1851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mc2.org/about/what-we-do/vascular-surger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michigantavr.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Introduction to the BMC2 Vascular Surgery CQI training module.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 module is intended for new VS coordinators and data abstractors, or anyone </a:t>
            </a:r>
            <a:r>
              <a:rPr lang="en-US" sz="1200" dirty="0"/>
              <a:t>needs a refresher </a:t>
            </a:r>
            <a:r>
              <a:rPr lang="en-US" dirty="0"/>
              <a:t>on the BMC2 VS </a:t>
            </a:r>
            <a:r>
              <a:rPr lang="en-US" sz="1200" dirty="0"/>
              <a:t>consortium</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a Vascular Surgery coordinator or data abstractor, you will playing a vital role in ensuring the successful continuation of BMC2 quality improvement efforts at your site. Your work will not only have a direct impact on your patients but also across the state of Michigan.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1</a:t>
            </a:fld>
            <a:endParaRPr lang="en-US" dirty="0"/>
          </a:p>
        </p:txBody>
      </p:sp>
    </p:spTree>
    <p:extLst>
      <p:ext uri="{BB962C8B-B14F-4D97-AF65-F5344CB8AC3E}">
        <p14:creationId xmlns:p14="http://schemas.microsoft.com/office/powerpoint/2010/main" val="2467507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Each participating hospital plays an important role in the BMC2 Vascular Surgery consortium and </a:t>
            </a:r>
            <a:r>
              <a:rPr lang="en-US" b="0" dirty="0"/>
              <a:t>the individual team members are key partners in our quality improvement efforts. Let’s do a brief overview of each important 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indent="0">
              <a:buFont typeface="Arial" panose="020B0604020202020204" pitchFamily="34" charset="0"/>
              <a:buNone/>
            </a:pPr>
            <a:r>
              <a:rPr lang="en-US" b="1" dirty="0"/>
              <a:t>The Physician Champion </a:t>
            </a:r>
            <a:r>
              <a:rPr lang="en-US" b="0" dirty="0"/>
              <a:t>is a required role at participating sites. T</a:t>
            </a:r>
            <a:r>
              <a:rPr lang="en-US" dirty="0"/>
              <a:t>he physician champion is responsible for overseeing matters related to BMC2. They r</a:t>
            </a:r>
            <a:r>
              <a:rPr lang="en-US" sz="1200" dirty="0">
                <a:solidFill>
                  <a:srgbClr val="00274C"/>
                </a:solidFill>
                <a:latin typeface="Arial Nova" panose="020B0504020202020204" pitchFamily="34" charset="0"/>
                <a:cs typeface="+mj-cs"/>
              </a:rPr>
              <a:t>eview all reports, Attend Vascular Surgery events and Provide clinical guidance to site’s Vascular Surgery team.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0" dirty="0"/>
              <a:t>The</a:t>
            </a:r>
            <a:r>
              <a:rPr lang="en-US" b="1" dirty="0"/>
              <a:t> Site Coordinator </a:t>
            </a:r>
            <a:r>
              <a:rPr lang="en-US" b="0" dirty="0"/>
              <a:t>is also a required role for participating sites. </a:t>
            </a:r>
            <a:r>
              <a:rPr lang="en-US" dirty="0"/>
              <a:t>The site coordinator o</a:t>
            </a:r>
            <a:r>
              <a:rPr lang="en-US" sz="1200" dirty="0">
                <a:solidFill>
                  <a:srgbClr val="00274C"/>
                </a:solidFill>
                <a:latin typeface="Arial Nova" panose="020B0504020202020204" pitchFamily="34" charset="0"/>
                <a:cs typeface="+mj-cs"/>
              </a:rPr>
              <a:t>versees data abstraction, is responsible for data submission, report distribution, attending required meetings and trainings. </a:t>
            </a:r>
            <a:r>
              <a:rPr lang="en-US" b="0" dirty="0"/>
              <a:t>The site coordination is the </a:t>
            </a:r>
            <a:r>
              <a:rPr lang="en-US" dirty="0"/>
              <a:t>person that serves as a site representative responsible for coordination of BMC2 Vascular Surgery efforts. </a:t>
            </a:r>
            <a:r>
              <a:rPr lang="en-US" sz="1200" dirty="0">
                <a:solidFill>
                  <a:srgbClr val="00274C"/>
                </a:solidFill>
                <a:latin typeface="Arial Nova" panose="020B0504020202020204" pitchFamily="34" charset="0"/>
                <a:cs typeface="+mj-cs"/>
              </a:rPr>
              <a:t>More information on the specific responsibilities for site coordinators will be covered in fourth training module.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The</a:t>
            </a:r>
            <a:r>
              <a:rPr lang="en-US" b="1" dirty="0"/>
              <a:t> Data Abstractor</a:t>
            </a:r>
            <a:r>
              <a:rPr lang="en-US" b="0" dirty="0"/>
              <a:t> is </a:t>
            </a:r>
            <a:r>
              <a:rPr lang="en-US" dirty="0"/>
              <a:t>person responsible for review of medical record and entry of information into the registry. The data abstractor </a:t>
            </a:r>
            <a:r>
              <a:rPr lang="en-US" sz="1200" dirty="0">
                <a:solidFill>
                  <a:srgbClr val="00274C"/>
                </a:solidFill>
                <a:latin typeface="Arial Nova" panose="020B0504020202020204" pitchFamily="34" charset="0"/>
                <a:cs typeface="+mj-cs"/>
              </a:rPr>
              <a:t>is expected to apply the correct interpretation of definitions and accurately enter data into Vascular Surgery registry.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274C"/>
              </a:solidFill>
              <a:latin typeface="Arial Nova" panose="020B0504020202020204" pitchFamily="34" charset="0"/>
              <a:cs typeface="+mj-cs"/>
            </a:endParaRPr>
          </a:p>
          <a:p>
            <a:pPr marL="0" indent="0">
              <a:buFont typeface="Arial" panose="020B0604020202020204" pitchFamily="34" charset="0"/>
              <a:buNone/>
            </a:pPr>
            <a:r>
              <a:rPr lang="en-US" sz="1200" b="1" dirty="0">
                <a:solidFill>
                  <a:srgbClr val="00274C"/>
                </a:solidFill>
                <a:latin typeface="Arial Nova" panose="020B0504020202020204" pitchFamily="34" charset="0"/>
                <a:cs typeface="+mj-cs"/>
              </a:rPr>
              <a:t>A Participating Physicians </a:t>
            </a:r>
            <a:r>
              <a:rPr lang="en-US" sz="1200" b="0" dirty="0">
                <a:solidFill>
                  <a:srgbClr val="00274C"/>
                </a:solidFill>
                <a:latin typeface="Arial Nova" panose="020B0504020202020204" pitchFamily="34" charset="0"/>
                <a:cs typeface="+mj-cs"/>
              </a:rPr>
              <a:t>are</a:t>
            </a:r>
            <a:r>
              <a:rPr lang="en-US" sz="1200" b="1" dirty="0">
                <a:solidFill>
                  <a:srgbClr val="00274C"/>
                </a:solidFill>
                <a:latin typeface="Arial Nova" panose="020B0504020202020204" pitchFamily="34" charset="0"/>
                <a:cs typeface="+mj-cs"/>
              </a:rPr>
              <a:t> </a:t>
            </a:r>
            <a:r>
              <a:rPr lang="en-US" sz="1200" b="0" dirty="0">
                <a:solidFill>
                  <a:srgbClr val="00274C"/>
                </a:solidFill>
                <a:latin typeface="Arial Nova" panose="020B0504020202020204" pitchFamily="34" charset="0"/>
                <a:cs typeface="+mj-cs"/>
              </a:rPr>
              <a:t>physicians</a:t>
            </a:r>
            <a:r>
              <a:rPr lang="en-US" sz="1200" dirty="0">
                <a:solidFill>
                  <a:srgbClr val="00274C"/>
                </a:solidFill>
                <a:latin typeface="Arial Nova" panose="020B0504020202020204" pitchFamily="34" charset="0"/>
                <a:cs typeface="+mj-cs"/>
              </a:rPr>
              <a:t> who participate in BMC2 Vascular Surgery but are not responsible for registry matters.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Those individual team members are partners in successful implementation of BMC2 Vascular Surgery at our participating hospitals and each participating hospital plays an essential role the three-part approach to quality improvement.</a:t>
            </a:r>
          </a:p>
          <a:p>
            <a:pPr marL="0" indent="0">
              <a:buFont typeface="Arial" panose="020B0604020202020204" pitchFamily="34" charset="0"/>
              <a:buNone/>
            </a:pPr>
            <a:endParaRPr lang="en-US" sz="1200" dirty="0">
              <a:solidFill>
                <a:srgbClr val="00274C"/>
              </a:solidFill>
              <a:latin typeface="Arial Nova" panose="020B050402020202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00274C"/>
              </a:solidFill>
              <a:latin typeface="Arial Nova" panose="020B050402020202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endParaRPr lang="en-US" sz="1200" dirty="0">
              <a:solidFill>
                <a:srgbClr val="00274C"/>
              </a:solidFill>
              <a:latin typeface="Arial Nova" panose="020B050402020202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10</a:t>
            </a:fld>
            <a:endParaRPr lang="en-US" dirty="0"/>
          </a:p>
        </p:txBody>
      </p:sp>
    </p:spTree>
    <p:extLst>
      <p:ext uri="{BB962C8B-B14F-4D97-AF65-F5344CB8AC3E}">
        <p14:creationId xmlns:p14="http://schemas.microsoft.com/office/powerpoint/2010/main" val="3732774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CQI model of quality improvement begins when the Physician performs an intervention. In the case of BMC2 Vascular Surgery, that intervention is one of the six vascular surgery procedures. </a:t>
            </a:r>
            <a:endParaRPr lang="en-US" dirty="0">
              <a:effectLst/>
              <a:ea typeface="Calibri" panose="020F0502020204030204" pitchFamily="34" charset="0"/>
            </a:endParaRPr>
          </a:p>
          <a:p>
            <a:r>
              <a:rPr lang="en-US" dirty="0">
                <a:effectLst/>
                <a:ea typeface="Calibri" panose="020F0502020204030204" pitchFamily="34" charset="0"/>
              </a:rPr>
              <a:t>You can see by this process map the procedural data is then abstracted from the medical record and sent to the coordinating center where is used to create hospital and physician level reports. This abstracted data is also used throughout the collaborative to identify opportunities for future improvement and focus our efforts on improving health care quality and safety, and ultimately sharing our lessons learned best practices with everyone. </a:t>
            </a:r>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11</a:t>
            </a:fld>
            <a:endParaRPr lang="en-US" dirty="0"/>
          </a:p>
        </p:txBody>
      </p:sp>
    </p:spTree>
    <p:extLst>
      <p:ext uri="{BB962C8B-B14F-4D97-AF65-F5344CB8AC3E}">
        <p14:creationId xmlns:p14="http://schemas.microsoft.com/office/powerpoint/2010/main" val="351475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And this model is working. A subset of the CQIs have saved an estimated $1.4 billion in statewide health care costs, due to decreased complications and improved patient outcomes.</a:t>
            </a:r>
          </a:p>
          <a:p>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This award-winning model is the first of its kind, nationally, and is internationally recognized as an innovative approach to improving health care quality and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5CA8945-E1C7-4171-AC25-E9FC72E44009}" type="slidenum">
              <a:rPr lang="en-US" smtClean="0"/>
              <a:t>12</a:t>
            </a:fld>
            <a:endParaRPr lang="en-US" dirty="0"/>
          </a:p>
        </p:txBody>
      </p:sp>
    </p:spTree>
    <p:extLst>
      <p:ext uri="{BB962C8B-B14F-4D97-AF65-F5344CB8AC3E}">
        <p14:creationId xmlns:p14="http://schemas.microsoft.com/office/powerpoint/2010/main" val="298728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BMC2, we are proud of our consortium and the impact we’ve had on cardiovascular care in Michigan. Additionally, we are grateful to our participating hospitals for their partnership and to the site coordinators, physician champions, data abstractors and the participating physicians for their continuous dedication to this innovative approach to collaborative quality improvement. </a:t>
            </a:r>
          </a:p>
          <a:p>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13</a:t>
            </a:fld>
            <a:endParaRPr lang="en-US" dirty="0"/>
          </a:p>
        </p:txBody>
      </p:sp>
    </p:spTree>
    <p:extLst>
      <p:ext uri="{BB962C8B-B14F-4D97-AF65-F5344CB8AC3E}">
        <p14:creationId xmlns:p14="http://schemas.microsoft.com/office/powerpoint/2010/main" val="49869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are a new site coordinator or are just viewing this training as a refresher, we’d like to thank you for partnering with us as a leader in this innovative and important quality improvement work. Your effort will benefits your site and your patients, as well as patients receiving cardiovascular care across the state of Michigan and beyond. </a:t>
            </a:r>
          </a:p>
          <a:p>
            <a:endParaRPr lang="en-US" dirty="0"/>
          </a:p>
          <a:p>
            <a:r>
              <a:rPr lang="en-US" dirty="0"/>
              <a:t>If you have any questions about your role throughout this orientation and beyond, we encourage you to reach out to the BMC2 Vascular Surgery QI Lead, Rebecca Fleckenstein. </a:t>
            </a:r>
          </a:p>
          <a:p>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14</a:t>
            </a:fld>
            <a:endParaRPr lang="en-US" dirty="0"/>
          </a:p>
        </p:txBody>
      </p:sp>
    </p:spTree>
    <p:extLst>
      <p:ext uri="{BB962C8B-B14F-4D97-AF65-F5344CB8AC3E}">
        <p14:creationId xmlns:p14="http://schemas.microsoft.com/office/powerpoint/2010/main" val="61323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15</a:t>
            </a:fld>
            <a:endParaRPr lang="en-US" dirty="0"/>
          </a:p>
        </p:txBody>
      </p:sp>
    </p:spTree>
    <p:extLst>
      <p:ext uri="{BB962C8B-B14F-4D97-AF65-F5344CB8AC3E}">
        <p14:creationId xmlns:p14="http://schemas.microsoft.com/office/powerpoint/2010/main" val="361811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segment of this training will cover BCBSM support, an overview of the BMC2 Consortium, and an explanation of how BMC2 Vascular Surgery collects data.</a:t>
            </a:r>
          </a:p>
          <a:p>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2</a:t>
            </a:fld>
            <a:endParaRPr lang="en-US" dirty="0"/>
          </a:p>
        </p:txBody>
      </p:sp>
    </p:spTree>
    <p:extLst>
      <p:ext uri="{BB962C8B-B14F-4D97-AF65-F5344CB8AC3E}">
        <p14:creationId xmlns:p14="http://schemas.microsoft.com/office/powerpoint/2010/main" val="48372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r>
              <a:rPr lang="en-US" sz="1000" dirty="0">
                <a:effectLst/>
                <a:latin typeface="Arial" panose="020B0604020202020204" pitchFamily="34" charset="0"/>
                <a:ea typeface="Calibri" panose="020F0502020204030204" pitchFamily="34" charset="0"/>
                <a:cs typeface="Times New Roman" panose="02020603050405020304" pitchFamily="18" charset="0"/>
              </a:rPr>
              <a:t>BMC2 is funded through Blue Cross Blue Shield of Michigan’s Value Partnerships. </a:t>
            </a:r>
          </a:p>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support consists of funding the </a:t>
            </a:r>
            <a:r>
              <a:rPr lang="en-US" sz="1200" dirty="0">
                <a:latin typeface="Arial" panose="020B0604020202020204" pitchFamily="34" charset="0"/>
                <a:ea typeface="Calibri" panose="020F0502020204030204" pitchFamily="34" charset="0"/>
                <a:cs typeface="Times New Roman" panose="02020603050405020304" pitchFamily="18" charset="0"/>
              </a:rPr>
              <a:t>C</a:t>
            </a:r>
            <a:r>
              <a:rPr lang="en-US" sz="1200" dirty="0">
                <a:effectLst/>
                <a:latin typeface="Arial" panose="020B0604020202020204" pitchFamily="34" charset="0"/>
                <a:ea typeface="Calibri" panose="020F0502020204030204" pitchFamily="34" charset="0"/>
                <a:cs typeface="Times New Roman" panose="02020603050405020304" pitchFamily="18" charset="0"/>
              </a:rPr>
              <a:t>oordinating center budget, supporting the cost of data collection at regular Vascular Surgery sites, and incentive payments to participating facilities.</a:t>
            </a:r>
          </a:p>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This funding enables hospitals and physicians to work in a collaborative environment, providing resources for data collection and analysis along with administrative oversight.</a:t>
            </a:r>
          </a:p>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3</a:t>
            </a:fld>
            <a:endParaRPr lang="en-US" dirty="0"/>
          </a:p>
        </p:txBody>
      </p:sp>
    </p:spTree>
    <p:extLst>
      <p:ext uri="{BB962C8B-B14F-4D97-AF65-F5344CB8AC3E}">
        <p14:creationId xmlns:p14="http://schemas.microsoft.com/office/powerpoint/2010/main" val="120527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solidFill>
                <a:srgbClr val="111827"/>
              </a:solidFill>
              <a:effectLst/>
            </a:endParaRPr>
          </a:p>
          <a:p>
            <a:r>
              <a:rPr lang="en-US" b="1" i="0" dirty="0">
                <a:solidFill>
                  <a:srgbClr val="111827"/>
                </a:solidFill>
                <a:effectLst/>
              </a:rPr>
              <a:t>BMC2 is Comprised of 3 Prospective, Multicenter Quality Improvement Registries</a:t>
            </a:r>
          </a:p>
          <a:p>
            <a:pPr marL="171450" indent="-171450" algn="l">
              <a:buFont typeface="Arial" panose="020B0604020202020204" pitchFamily="34" charset="0"/>
              <a:buChar char="•"/>
            </a:pPr>
            <a:r>
              <a:rPr lang="en-US" b="0" i="0" u="none" strike="noStrike" dirty="0">
                <a:solidFill>
                  <a:srgbClr val="313E91"/>
                </a:solidFill>
                <a:effectLst/>
              </a:rPr>
              <a:t>BMC2-PCI</a:t>
            </a:r>
            <a:endParaRPr lang="en-US" b="0" i="0" dirty="0">
              <a:solidFill>
                <a:srgbClr val="000000"/>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000000"/>
                </a:solidFill>
                <a:effectLst/>
                <a:latin typeface="aktiv-grotesk"/>
                <a:ea typeface="+mn-ea"/>
                <a:cs typeface="+mn-cs"/>
                <a:hlinkClick r:id="rId3">
                  <a:extLst>
                    <a:ext uri="{A12FA001-AC4F-418D-AE19-62706E023703}">
                      <ahyp:hlinkClr xmlns:ahyp="http://schemas.microsoft.com/office/drawing/2018/hyperlinkcolor" val="tx"/>
                    </a:ext>
                  </a:extLst>
                </a:hlinkClick>
              </a:rPr>
              <a:t>BMC2-Vascular Surgery</a:t>
            </a:r>
            <a:r>
              <a:rPr lang="en-US" sz="1200" b="0" i="0" kern="1200" dirty="0">
                <a:solidFill>
                  <a:srgbClr val="000000"/>
                </a:solidFill>
                <a:effectLst/>
                <a:latin typeface="aktiv-grotesk"/>
                <a:ea typeface="+mn-ea"/>
                <a:cs typeface="+mn-cs"/>
              </a:rPr>
              <a:t>,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000000"/>
                </a:solidFill>
                <a:effectLst/>
                <a:latin typeface="aktiv-grotesk"/>
                <a:ea typeface="+mn-ea"/>
                <a:cs typeface="+mn-cs"/>
                <a:hlinkClick r:id="rId4">
                  <a:extLst>
                    <a:ext uri="{A12FA001-AC4F-418D-AE19-62706E023703}">
                      <ahyp:hlinkClr xmlns:ahyp="http://schemas.microsoft.com/office/drawing/2018/hyperlinkcolor" val="tx"/>
                    </a:ext>
                  </a:extLst>
                </a:hlinkClick>
              </a:rPr>
              <a:t>Michigan Structural Heart Consortium (formerly Michigan TAVR</a:t>
            </a:r>
            <a:r>
              <a:rPr lang="en-US" sz="1200" b="0" i="0" kern="1200" dirty="0">
                <a:solidFill>
                  <a:srgbClr val="000000"/>
                </a:solidFill>
                <a:effectLst/>
                <a:latin typeface="aktiv-grotesk"/>
                <a:ea typeface="+mn-ea"/>
                <a:cs typeface="+mn-cs"/>
              </a:rPr>
              <a:t>)</a:t>
            </a:r>
          </a:p>
          <a:p>
            <a:pPr marL="457200" indent="-457200" algn="l">
              <a:buFont typeface="Arial" panose="020B0604020202020204" pitchFamily="34" charset="0"/>
              <a:buChar char="•"/>
            </a:pPr>
            <a:endParaRPr lang="en-US" b="0" i="0" u="none" strike="noStrike" dirty="0">
              <a:solidFill>
                <a:srgbClr val="313E9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solidFill>
                  <a:srgbClr val="000000"/>
                </a:solidFill>
                <a:effectLst/>
                <a:latin typeface="aktiv-grotesk"/>
              </a:rPr>
              <a:t>The Vascular Surgery Consortium has collected information on over 50,000 cases from over 34 hospitals since 2012. </a:t>
            </a:r>
            <a:endParaRPr lang="en-US" b="0" i="0" u="none" strike="noStrike" dirty="0">
              <a:solidFill>
                <a:srgbClr val="313E91"/>
              </a:solidFill>
              <a:effectLst/>
            </a:endParaRPr>
          </a:p>
          <a:p>
            <a:pPr marL="457200" indent="-457200" algn="l">
              <a:buFont typeface="Arial" panose="020B0604020202020204" pitchFamily="34" charset="0"/>
              <a:buChar char="•"/>
            </a:pPr>
            <a:endParaRPr lang="en-US" b="0" i="0" u="none" strike="noStrike" dirty="0">
              <a:solidFill>
                <a:srgbClr val="313E91"/>
              </a:solidFill>
              <a:effectLst/>
            </a:endParaRPr>
          </a:p>
          <a:p>
            <a:pPr marL="0" indent="0" algn="l">
              <a:buFont typeface="Arial" panose="020B0604020202020204" pitchFamily="34" charset="0"/>
              <a:buNone/>
            </a:pPr>
            <a:endParaRPr lang="en-US" b="0" i="0" u="none" strike="noStrike" dirty="0">
              <a:solidFill>
                <a:srgbClr val="313E91"/>
              </a:solidFill>
              <a:effectLst/>
            </a:endParaRPr>
          </a:p>
          <a:p>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4</a:t>
            </a:fld>
            <a:endParaRPr lang="en-US" dirty="0"/>
          </a:p>
        </p:txBody>
      </p:sp>
    </p:spTree>
    <p:extLst>
      <p:ext uri="{BB962C8B-B14F-4D97-AF65-F5344CB8AC3E}">
        <p14:creationId xmlns:p14="http://schemas.microsoft.com/office/powerpoint/2010/main" val="298305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solidFill>
                  <a:srgbClr val="000000"/>
                </a:solidFill>
                <a:effectLst/>
                <a:latin typeface="aktiv-grotesk"/>
              </a:rPr>
              <a:t>Our registry represents a regional collaborative effort to assess and improve quality of care and outcomes of patients undergoing a range of vascular procedures, including:</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gn="l">
              <a:buFont typeface="Arial" panose="020B0604020202020204" pitchFamily="34" charset="0"/>
              <a:buChar char="•"/>
            </a:pPr>
            <a:r>
              <a:rPr lang="en-US" b="0" i="0" dirty="0">
                <a:solidFill>
                  <a:srgbClr val="000000"/>
                </a:solidFill>
                <a:effectLst/>
                <a:latin typeface="aktiv-grotesk"/>
              </a:rPr>
              <a:t>Open Abdominal Aneurysm Repair (OAAA)</a:t>
            </a:r>
          </a:p>
          <a:p>
            <a:pPr algn="l">
              <a:buFont typeface="Arial" panose="020B0604020202020204" pitchFamily="34" charset="0"/>
              <a:buChar char="•"/>
            </a:pPr>
            <a:r>
              <a:rPr lang="en-US" b="0" i="0" dirty="0">
                <a:solidFill>
                  <a:srgbClr val="000000"/>
                </a:solidFill>
                <a:effectLst/>
                <a:latin typeface="aktiv-grotesk"/>
              </a:rPr>
              <a:t>Endovascular Abdominal Aneurysm Repair (EVAR), Infrarenal, Suprarenal, and Juxtarenal Repairs</a:t>
            </a:r>
          </a:p>
          <a:p>
            <a:pPr algn="l">
              <a:buFont typeface="Arial" panose="020B0604020202020204" pitchFamily="34" charset="0"/>
              <a:buChar char="•"/>
            </a:pPr>
            <a:r>
              <a:rPr lang="en-US" b="0" i="0" dirty="0">
                <a:solidFill>
                  <a:srgbClr val="000000"/>
                </a:solidFill>
                <a:effectLst/>
                <a:latin typeface="aktiv-grotesk"/>
              </a:rPr>
              <a:t>Open Bypass Procedures, Upper and Lower Extremity</a:t>
            </a:r>
          </a:p>
          <a:p>
            <a:pPr algn="l">
              <a:buFont typeface="Arial" panose="020B0604020202020204" pitchFamily="34" charset="0"/>
              <a:buChar char="•"/>
            </a:pPr>
            <a:r>
              <a:rPr lang="en-US" b="0" i="0" dirty="0">
                <a:solidFill>
                  <a:srgbClr val="000000"/>
                </a:solidFill>
                <a:effectLst/>
                <a:latin typeface="aktiv-grotesk"/>
              </a:rPr>
              <a:t>Open Thrombectomy Procedures, Upper and Lower Extremity</a:t>
            </a:r>
          </a:p>
          <a:p>
            <a:pPr algn="l">
              <a:buFont typeface="Arial" panose="020B0604020202020204" pitchFamily="34" charset="0"/>
              <a:buChar char="•"/>
            </a:pPr>
            <a:r>
              <a:rPr lang="en-US" b="0" i="0" dirty="0">
                <a:solidFill>
                  <a:srgbClr val="000000"/>
                </a:solidFill>
                <a:effectLst/>
                <a:latin typeface="aktiv-grotesk"/>
              </a:rPr>
              <a:t>Carotid Stenting (CAS)</a:t>
            </a:r>
          </a:p>
          <a:p>
            <a:pPr algn="l">
              <a:buFont typeface="Arial" panose="020B0604020202020204" pitchFamily="34" charset="0"/>
              <a:buChar char="•"/>
            </a:pPr>
            <a:r>
              <a:rPr lang="en-US" b="0" i="0" dirty="0">
                <a:solidFill>
                  <a:srgbClr val="000000"/>
                </a:solidFill>
                <a:effectLst/>
                <a:latin typeface="aktiv-grotesk"/>
              </a:rPr>
              <a:t>Carotid Endarterectomy (CEA)</a:t>
            </a:r>
          </a:p>
          <a:p>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5</a:t>
            </a:fld>
            <a:endParaRPr lang="en-US" dirty="0"/>
          </a:p>
        </p:txBody>
      </p:sp>
    </p:spTree>
    <p:extLst>
      <p:ext uri="{BB962C8B-B14F-4D97-AF65-F5344CB8AC3E}">
        <p14:creationId xmlns:p14="http://schemas.microsoft.com/office/powerpoint/2010/main" val="247609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VS data is entered into the BMC2 database accessible through the BMC2 website. More detailed trainings on navigating the BMC2 website, and the site coordinator’s data collection responsibilities will be covered in later training modules.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6</a:t>
            </a:fld>
            <a:endParaRPr lang="en-US" dirty="0"/>
          </a:p>
        </p:txBody>
      </p:sp>
    </p:spTree>
    <p:extLst>
      <p:ext uri="{BB962C8B-B14F-4D97-AF65-F5344CB8AC3E}">
        <p14:creationId xmlns:p14="http://schemas.microsoft.com/office/powerpoint/2010/main" val="64966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we’ve covered BCBSM support and had an overview of the BMC2 Consortium and Vascular Surgery data collection, we’re ready to move onto the next segment of this training. Next up, we’ll learn about the CQI model of quality Improvement: How BCBS of Michigan, the coordinating center and participating hospitals all work together to improve patient care. </a:t>
            </a:r>
          </a:p>
          <a:p>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7</a:t>
            </a:fld>
            <a:endParaRPr lang="en-US" dirty="0"/>
          </a:p>
        </p:txBody>
      </p:sp>
    </p:spTree>
    <p:extLst>
      <p:ext uri="{BB962C8B-B14F-4D97-AF65-F5344CB8AC3E}">
        <p14:creationId xmlns:p14="http://schemas.microsoft.com/office/powerpoint/2010/main" val="344334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CQI model can be described as a three-part approach to quality improvement: Blue cross, the coordinating center, and participating hospitals. </a:t>
            </a:r>
          </a:p>
          <a:p>
            <a:endParaRPr lang="en-US" dirty="0"/>
          </a:p>
          <a:p>
            <a:r>
              <a:rPr lang="en-US" dirty="0"/>
              <a:t>With this collaborative approach </a:t>
            </a:r>
            <a:r>
              <a:rPr lang="en-US" sz="1200" dirty="0">
                <a:effectLst/>
                <a:latin typeface="Arial" panose="020B0604020202020204" pitchFamily="34" charset="0"/>
                <a:ea typeface="Calibri" panose="020F0502020204030204" pitchFamily="34" charset="0"/>
                <a:cs typeface="Times New Roman" panose="02020603050405020304" pitchFamily="18" charset="0"/>
              </a:rPr>
              <a:t>hospitals and physicians across the state collect, share, and analyze data on patient risk factors, processes and outcomes, then design and implement changes to improve the safety and quality of patient care.</a:t>
            </a:r>
          </a:p>
          <a:p>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I’ll start first with the coordinating center by describing our role in this three part approach to quality improvement.  </a:t>
            </a:r>
            <a:endParaRPr lang="en-US" dirty="0"/>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8</a:t>
            </a:fld>
            <a:endParaRPr lang="en-US" dirty="0"/>
          </a:p>
        </p:txBody>
      </p:sp>
    </p:spTree>
    <p:extLst>
      <p:ext uri="{BB962C8B-B14F-4D97-AF65-F5344CB8AC3E}">
        <p14:creationId xmlns:p14="http://schemas.microsoft.com/office/powerpoint/2010/main" val="186728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These are the folks at the BMC2 Coordinating Center. </a:t>
            </a:r>
            <a:r>
              <a:rPr lang="en-US" sz="1200" i="1" dirty="0">
                <a:effectLst/>
                <a:latin typeface="Arial" panose="020B0604020202020204" pitchFamily="34" charset="0"/>
                <a:ea typeface="Arial" panose="020B0604020202020204" pitchFamily="34" charset="0"/>
              </a:rPr>
              <a:t>BMC2 staff are U-M employees but support all hospitals participating in the BMC2 consortium</a:t>
            </a:r>
            <a:r>
              <a:rPr lang="en-US" sz="1200" dirty="0">
                <a:effectLst/>
                <a:latin typeface="Arial" panose="020B0604020202020204" pitchFamily="34" charset="0"/>
                <a:ea typeface="Arial" panose="020B0604020202020204" pitchFamily="34"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Your primary contact for BMC2 Vascular Surgery is Rebecca Fleckenstein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the BMC2 coordinating center, we are responsible for supporting and collaborating with the key players at participating hospitals. </a:t>
            </a:r>
            <a:r>
              <a:rPr lang="en-US" sz="1200" dirty="0">
                <a:effectLst/>
                <a:latin typeface="Arial" panose="020B0604020202020204" pitchFamily="34" charset="0"/>
                <a:ea typeface="Calibri" panose="020F0502020204030204" pitchFamily="34" charset="0"/>
                <a:cs typeface="Times New Roman" panose="02020603050405020304" pitchFamily="18" charset="0"/>
              </a:rPr>
              <a:t>The Coordinating center serves as a data warehouse, conducting data audits and performing data analyses. We are also responsible for generating comparative performance reports, and planning and convening consortium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move on to the most crucial component of this three-part approach: BMC2 Vascular Surgery’s Participating Hospitals.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9</a:t>
            </a:fld>
            <a:endParaRPr lang="en-US" dirty="0"/>
          </a:p>
        </p:txBody>
      </p:sp>
    </p:spTree>
    <p:extLst>
      <p:ext uri="{BB962C8B-B14F-4D97-AF65-F5344CB8AC3E}">
        <p14:creationId xmlns:p14="http://schemas.microsoft.com/office/powerpoint/2010/main" val="169944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94F1-2FBA-CD4D-8988-0A20F22102B9}"/>
              </a:ext>
            </a:extLst>
          </p:cNvPr>
          <p:cNvSpPr>
            <a:spLocks noGrp="1"/>
          </p:cNvSpPr>
          <p:nvPr>
            <p:ph type="ctrTitle" hasCustomPrompt="1"/>
          </p:nvPr>
        </p:nvSpPr>
        <p:spPr>
          <a:xfrm>
            <a:off x="0" y="3078480"/>
            <a:ext cx="12192000" cy="1097279"/>
          </a:xfrm>
        </p:spPr>
        <p:txBody>
          <a:bodyPr anchor="b"/>
          <a:lstStyle>
            <a:lvl1pPr algn="ctr">
              <a:defRPr sz="6000" b="1">
                <a:solidFill>
                  <a:srgbClr val="00274C"/>
                </a:solidFill>
                <a:latin typeface="Arial Nova" panose="020B0504020202020204" pitchFamily="34" charset="0"/>
              </a:defRPr>
            </a:lvl1pPr>
          </a:lstStyle>
          <a:p>
            <a:r>
              <a:rPr lang="en-US" dirty="0"/>
              <a:t>Presentation Title</a:t>
            </a:r>
          </a:p>
        </p:txBody>
      </p:sp>
      <p:pic>
        <p:nvPicPr>
          <p:cNvPr id="7" name="Picture 6" descr="Icon&#10;&#10;Description automatically generated">
            <a:extLst>
              <a:ext uri="{FF2B5EF4-FFF2-40B4-BE49-F238E27FC236}">
                <a16:creationId xmlns:a16="http://schemas.microsoft.com/office/drawing/2014/main" id="{A35414B0-D96A-794E-8A8D-5D32139C6F9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62198" y="793208"/>
            <a:ext cx="2467605" cy="578721"/>
          </a:xfrm>
          <a:prstGeom prst="rect">
            <a:avLst/>
          </a:prstGeom>
        </p:spPr>
      </p:pic>
      <p:sp>
        <p:nvSpPr>
          <p:cNvPr id="8" name="Rectangle 7">
            <a:extLst>
              <a:ext uri="{FF2B5EF4-FFF2-40B4-BE49-F238E27FC236}">
                <a16:creationId xmlns:a16="http://schemas.microsoft.com/office/drawing/2014/main" id="{56E450F5-7DDC-2041-9D72-4A2ADCA9F57F}"/>
              </a:ext>
            </a:extLst>
          </p:cNvPr>
          <p:cNvSpPr/>
          <p:nvPr/>
        </p:nvSpPr>
        <p:spPr>
          <a:xfrm>
            <a:off x="0" y="0"/>
            <a:ext cx="12192000" cy="27432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682347"/>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Divider Slide">
    <p:spTree>
      <p:nvGrpSpPr>
        <p:cNvPr id="1" name=""/>
        <p:cNvGrpSpPr/>
        <p:nvPr/>
      </p:nvGrpSpPr>
      <p:grpSpPr>
        <a:xfrm>
          <a:off x="0" y="0"/>
          <a:ext cx="0" cy="0"/>
          <a:chOff x="0" y="0"/>
          <a:chExt cx="0" cy="0"/>
        </a:xfrm>
      </p:grpSpPr>
      <p:pic>
        <p:nvPicPr>
          <p:cNvPr id="13" name="Picture 12" descr="A picture containing indoor, person, wall, person&#10;&#10;Description automatically generated">
            <a:extLst>
              <a:ext uri="{FF2B5EF4-FFF2-40B4-BE49-F238E27FC236}">
                <a16:creationId xmlns:a16="http://schemas.microsoft.com/office/drawing/2014/main" id="{241189B5-A021-FA70-AE28-FC879EEF9D29}"/>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854209"/>
            <a:ext cx="12192000" cy="787713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defRPr>
            </a:lvl1pPr>
          </a:lstStyle>
          <a:p>
            <a:pPr lvl="0"/>
            <a:r>
              <a:rPr lang="en-US" dirty="0"/>
              <a:t>Click to edit Master text styles</a:t>
            </a:r>
          </a:p>
        </p:txBody>
      </p:sp>
    </p:spTree>
    <p:extLst>
      <p:ext uri="{BB962C8B-B14F-4D97-AF65-F5344CB8AC3E}">
        <p14:creationId xmlns:p14="http://schemas.microsoft.com/office/powerpoint/2010/main" val="358158743"/>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94F1-2FBA-CD4D-8988-0A20F22102B9}"/>
              </a:ext>
            </a:extLst>
          </p:cNvPr>
          <p:cNvSpPr>
            <a:spLocks noGrp="1"/>
          </p:cNvSpPr>
          <p:nvPr>
            <p:ph type="ctrTitle" hasCustomPrompt="1"/>
          </p:nvPr>
        </p:nvSpPr>
        <p:spPr>
          <a:xfrm>
            <a:off x="0" y="3078480"/>
            <a:ext cx="12192000" cy="1097279"/>
          </a:xfrm>
        </p:spPr>
        <p:txBody>
          <a:bodyPr anchor="b"/>
          <a:lstStyle>
            <a:lvl1pPr algn="ctr">
              <a:defRPr sz="6000" b="1">
                <a:solidFill>
                  <a:srgbClr val="00274C"/>
                </a:solidFill>
                <a:latin typeface="Arial Nova" panose="020B0504020202020204" pitchFamily="34" charset="0"/>
              </a:defRPr>
            </a:lvl1pPr>
          </a:lstStyle>
          <a:p>
            <a:r>
              <a:rPr lang="en-US" dirty="0"/>
              <a:t>Presentation Title</a:t>
            </a:r>
          </a:p>
        </p:txBody>
      </p:sp>
      <p:pic>
        <p:nvPicPr>
          <p:cNvPr id="7" name="Picture 6" descr="Icon&#10;&#10;Description automatically generated">
            <a:extLst>
              <a:ext uri="{FF2B5EF4-FFF2-40B4-BE49-F238E27FC236}">
                <a16:creationId xmlns:a16="http://schemas.microsoft.com/office/drawing/2014/main" id="{A35414B0-D96A-794E-8A8D-5D32139C6F9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62198" y="793208"/>
            <a:ext cx="2467605" cy="578721"/>
          </a:xfrm>
          <a:prstGeom prst="rect">
            <a:avLst/>
          </a:prstGeom>
        </p:spPr>
      </p:pic>
      <p:sp>
        <p:nvSpPr>
          <p:cNvPr id="8" name="Rectangle 7">
            <a:extLst>
              <a:ext uri="{FF2B5EF4-FFF2-40B4-BE49-F238E27FC236}">
                <a16:creationId xmlns:a16="http://schemas.microsoft.com/office/drawing/2014/main" id="{56E450F5-7DDC-2041-9D72-4A2ADCA9F57F}"/>
              </a:ext>
            </a:extLst>
          </p:cNvPr>
          <p:cNvSpPr/>
          <p:nvPr/>
        </p:nvSpPr>
        <p:spPr>
          <a:xfrm>
            <a:off x="0" y="0"/>
            <a:ext cx="12192000" cy="27432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3578184"/>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FCBB-0062-C64E-9113-5B214F0CB476}"/>
              </a:ext>
            </a:extLst>
          </p:cNvPr>
          <p:cNvSpPr>
            <a:spLocks noGrp="1"/>
          </p:cNvSpPr>
          <p:nvPr>
            <p:ph type="title" hasCustomPrompt="1"/>
          </p:nvPr>
        </p:nvSpPr>
        <p:spPr/>
        <p:txBody>
          <a:bodyPr/>
          <a:lstStyle>
            <a:lvl1pPr>
              <a:defRPr b="1">
                <a:solidFill>
                  <a:srgbClr val="00274C"/>
                </a:solidFill>
                <a:latin typeface="Arial Nova" panose="020B0504020202020204" pitchFamily="34" charset="0"/>
              </a:defRPr>
            </a:lvl1pPr>
          </a:lstStyle>
          <a:p>
            <a:r>
              <a:rPr lang="en-US" dirty="0"/>
              <a:t>Slide Title</a:t>
            </a:r>
          </a:p>
        </p:txBody>
      </p:sp>
      <p:sp>
        <p:nvSpPr>
          <p:cNvPr id="3" name="Content Placeholder 2">
            <a:extLst>
              <a:ext uri="{FF2B5EF4-FFF2-40B4-BE49-F238E27FC236}">
                <a16:creationId xmlns:a16="http://schemas.microsoft.com/office/drawing/2014/main" id="{CE795A86-D2EE-854A-A9F9-21BEA9D0024D}"/>
              </a:ext>
            </a:extLst>
          </p:cNvPr>
          <p:cNvSpPr>
            <a:spLocks noGrp="1"/>
          </p:cNvSpPr>
          <p:nvPr>
            <p:ph idx="1" hasCustomPrompt="1"/>
          </p:nvPr>
        </p:nvSpPr>
        <p:spPr/>
        <p:txBody>
          <a:bodyPr/>
          <a:lstStyle>
            <a:lvl1pPr marL="457200" indent="-457200">
              <a:buFont typeface="Arial" panose="020B0604020202020204" pitchFamily="34" charset="0"/>
              <a:buChar char="•"/>
              <a:defRPr sz="3000">
                <a:solidFill>
                  <a:srgbClr val="00274C"/>
                </a:solidFill>
                <a:latin typeface="Arial Nova" panose="020B0504020202020204" pitchFamily="34" charset="0"/>
              </a:defRPr>
            </a:lvl1pPr>
            <a:lvl2pPr marL="746125" indent="-288925">
              <a:tabLst/>
              <a:defRPr>
                <a:solidFill>
                  <a:srgbClr val="00274C"/>
                </a:solidFill>
                <a:latin typeface="Arial Nova" panose="020B0504020202020204" pitchFamily="34" charset="0"/>
              </a:defRPr>
            </a:lvl2pPr>
            <a:lvl3pPr>
              <a:defRPr>
                <a:solidFill>
                  <a:srgbClr val="00274C"/>
                </a:solidFill>
                <a:latin typeface="Arial Nova" panose="020B0504020202020204" pitchFamily="34" charset="0"/>
              </a:defRPr>
            </a:lvl3pPr>
            <a:lvl4pPr marL="577850" indent="-233363">
              <a:buSzPct val="80000"/>
              <a:buFont typeface="Courier New" panose="02070309020205020404" pitchFamily="49" charset="0"/>
              <a:buChar char="o"/>
              <a:tabLst/>
              <a:defRPr sz="2400"/>
            </a:lvl4pPr>
            <a:lvl5pPr marL="1539875" indent="-228600">
              <a:defRPr>
                <a:solidFill>
                  <a:srgbClr val="00274C"/>
                </a:solidFill>
                <a:latin typeface="Arial Nova" panose="020B0504020202020204" pitchFamily="34" charset="0"/>
              </a:defRPr>
            </a:lvl5pPr>
          </a:lstStyle>
          <a:p>
            <a:pPr lvl="0"/>
            <a:r>
              <a:rPr lang="en-US" dirty="0"/>
              <a:t>First Level</a:t>
            </a:r>
          </a:p>
          <a:p>
            <a:pPr lvl="1"/>
            <a:r>
              <a:rPr lang="en-US" dirty="0"/>
              <a:t>Second Level</a:t>
            </a:r>
          </a:p>
          <a:p>
            <a:pPr lvl="2"/>
            <a:r>
              <a:rPr lang="en-US" dirty="0"/>
              <a:t>Third level</a:t>
            </a:r>
          </a:p>
          <a:p>
            <a:pPr lvl="4"/>
            <a:r>
              <a:rPr lang="en-US" dirty="0"/>
              <a:t>Fourth level</a:t>
            </a:r>
          </a:p>
        </p:txBody>
      </p:sp>
      <p:sp>
        <p:nvSpPr>
          <p:cNvPr id="7" name="Rectangle 6">
            <a:extLst>
              <a:ext uri="{FF2B5EF4-FFF2-40B4-BE49-F238E27FC236}">
                <a16:creationId xmlns:a16="http://schemas.microsoft.com/office/drawing/2014/main" id="{54F59FDB-B506-E84E-944B-C6F2A119E26D}"/>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FFCD94-865A-E04A-9238-EB7DE3001AC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1E63CA81-F9B3-7A4E-909C-9442E651DB09}"/>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37F86576-08AF-5F40-8AB3-2DC06013548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spTree>
    <p:extLst>
      <p:ext uri="{BB962C8B-B14F-4D97-AF65-F5344CB8AC3E}">
        <p14:creationId xmlns:p14="http://schemas.microsoft.com/office/powerpoint/2010/main" val="2648056749"/>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74C"/>
                </a:solidFill>
                <a:latin typeface="Arial Nova" panose="020B0504020202020204" pitchFamily="34" charset="0"/>
              </a:defRPr>
            </a:lvl1pPr>
          </a:lstStyle>
          <a:p>
            <a:r>
              <a:rPr lang="en-US"/>
              <a:t>Click to edit Master title style</a:t>
            </a:r>
            <a:endParaRPr lang="en-US" dirty="0"/>
          </a:p>
        </p:txBody>
      </p:sp>
      <p:sp>
        <p:nvSpPr>
          <p:cNvPr id="8" name="Content Placeholder 7"/>
          <p:cNvSpPr>
            <a:spLocks noGrp="1"/>
          </p:cNvSpPr>
          <p:nvPr>
            <p:ph sz="quarter" idx="11"/>
          </p:nvPr>
        </p:nvSpPr>
        <p:spPr>
          <a:xfrm>
            <a:off x="6408648" y="2080341"/>
            <a:ext cx="4474700" cy="3897312"/>
          </a:xfrm>
        </p:spPr>
        <p:txBody>
          <a:bodyPr/>
          <a:lstStyle>
            <a:lvl1pPr marL="0" indent="0">
              <a:buNone/>
              <a:defRPr>
                <a:solidFill>
                  <a:srgbClr val="00274C"/>
                </a:solidFill>
                <a:latin typeface="Arial Nova" panose="020B0504020202020204" pitchFamily="34" charset="0"/>
              </a:defRPr>
            </a:lvl1pPr>
          </a:lstStyle>
          <a:p>
            <a:pPr lvl="0"/>
            <a:r>
              <a:rPr lang="en-US"/>
              <a:t>Click to edit Master text styles</a:t>
            </a:r>
          </a:p>
        </p:txBody>
      </p:sp>
      <p:sp>
        <p:nvSpPr>
          <p:cNvPr id="5" name="Rectangle 4">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sp>
        <p:nvSpPr>
          <p:cNvPr id="4" name="Content Placeholder 3"/>
          <p:cNvSpPr>
            <a:spLocks noGrp="1"/>
          </p:cNvSpPr>
          <p:nvPr>
            <p:ph sz="quarter" idx="12"/>
          </p:nvPr>
        </p:nvSpPr>
        <p:spPr>
          <a:xfrm>
            <a:off x="873736" y="2029835"/>
            <a:ext cx="4403942" cy="3897312"/>
          </a:xfrm>
        </p:spPr>
        <p:txBody>
          <a:bodyPr/>
          <a:lstStyle>
            <a:lvl1pPr>
              <a:defRPr>
                <a:solidFill>
                  <a:srgbClr val="00274C"/>
                </a:solidFill>
                <a:latin typeface="Arial Nova" panose="020B0504020202020204" pitchFamily="34" charset="0"/>
              </a:defRPr>
            </a:lvl1pPr>
            <a:lvl2pPr>
              <a:defRPr>
                <a:solidFill>
                  <a:srgbClr val="00274C"/>
                </a:solidFill>
                <a:latin typeface="Arial Nova" panose="020B0504020202020204" pitchFamily="34" charset="0"/>
              </a:defRPr>
            </a:lvl2pPr>
            <a:lvl3pPr>
              <a:defRPr>
                <a:solidFill>
                  <a:srgbClr val="00274C"/>
                </a:solidFill>
                <a:latin typeface="Arial Nova" panose="020B0504020202020204" pitchFamily="34" charset="0"/>
              </a:defRPr>
            </a:lvl3pPr>
            <a:lvl4pPr>
              <a:defRPr>
                <a:solidFill>
                  <a:srgbClr val="00274C"/>
                </a:solidFill>
                <a:latin typeface="Arial Nova" panose="020B0504020202020204" pitchFamily="34" charset="0"/>
              </a:defRPr>
            </a:lvl4pPr>
            <a:lvl5pPr>
              <a:defRPr>
                <a:solidFill>
                  <a:srgbClr val="00274C"/>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5804432"/>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619365641"/>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pic>
        <p:nvPicPr>
          <p:cNvPr id="5" name="Picture 4" descr="A picture containing person, indoor, hospital room, ceiling&#10;&#10;Description automatically generated">
            <a:extLst>
              <a:ext uri="{FF2B5EF4-FFF2-40B4-BE49-F238E27FC236}">
                <a16:creationId xmlns:a16="http://schemas.microsoft.com/office/drawing/2014/main" id="{784936AE-37FA-B903-6338-F162B4B649FE}"/>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12548"/>
            <a:ext cx="12192000" cy="8137856"/>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42325071"/>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C0A6CBC3-6212-7EA5-6A9C-FC52847F5B85}"/>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1" y="-290715"/>
            <a:ext cx="12192000" cy="757243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055132644"/>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Divider Slide">
    <p:spTree>
      <p:nvGrpSpPr>
        <p:cNvPr id="1" name=""/>
        <p:cNvGrpSpPr/>
        <p:nvPr/>
      </p:nvGrpSpPr>
      <p:grpSpPr>
        <a:xfrm>
          <a:off x="0" y="0"/>
          <a:ext cx="0" cy="0"/>
          <a:chOff x="0" y="0"/>
          <a:chExt cx="0" cy="0"/>
        </a:xfrm>
      </p:grpSpPr>
      <p:pic>
        <p:nvPicPr>
          <p:cNvPr id="5" name="Picture 4" descr="A picture containing person, hand&#10;&#10;Description automatically generated">
            <a:extLst>
              <a:ext uri="{FF2B5EF4-FFF2-40B4-BE49-F238E27FC236}">
                <a16:creationId xmlns:a16="http://schemas.microsoft.com/office/drawing/2014/main" id="{2364BE85-2C9D-B05B-B584-AFADF7A94A45}"/>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1489088"/>
            <a:ext cx="12277725" cy="804037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84904947"/>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Divider Slide">
    <p:spTree>
      <p:nvGrpSpPr>
        <p:cNvPr id="1" name=""/>
        <p:cNvGrpSpPr/>
        <p:nvPr/>
      </p:nvGrpSpPr>
      <p:grpSpPr>
        <a:xfrm>
          <a:off x="0" y="0"/>
          <a:ext cx="0" cy="0"/>
          <a:chOff x="0" y="0"/>
          <a:chExt cx="0" cy="0"/>
        </a:xfrm>
      </p:grpSpPr>
      <p:pic>
        <p:nvPicPr>
          <p:cNvPr id="13" name="Picture 12" descr="A picture containing indoor, person, wall, person&#10;&#10;Description automatically generated">
            <a:extLst>
              <a:ext uri="{FF2B5EF4-FFF2-40B4-BE49-F238E27FC236}">
                <a16:creationId xmlns:a16="http://schemas.microsoft.com/office/drawing/2014/main" id="{241189B5-A021-FA70-AE28-FC879EEF9D29}"/>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771081"/>
            <a:ext cx="12192000" cy="787713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lvl1pPr>
          </a:lstStyle>
          <a:p>
            <a:pPr lvl="0"/>
            <a:r>
              <a:rPr lang="en-US"/>
              <a:t>Click to edit Master text styles</a:t>
            </a:r>
          </a:p>
        </p:txBody>
      </p:sp>
    </p:spTree>
    <p:extLst>
      <p:ext uri="{BB962C8B-B14F-4D97-AF65-F5344CB8AC3E}">
        <p14:creationId xmlns:p14="http://schemas.microsoft.com/office/powerpoint/2010/main" val="2734343816"/>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970D-52E6-2368-1054-1A40AE59A3A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019621"/>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F1EE55-1ED9-99BE-C905-6FF26668AABD}"/>
              </a:ext>
            </a:extLst>
          </p:cNvPr>
          <p:cNvSpPr>
            <a:spLocks noGrp="1"/>
          </p:cNvSpPr>
          <p:nvPr>
            <p:ph type="subTitle" idx="1"/>
          </p:nvPr>
        </p:nvSpPr>
        <p:spPr>
          <a:xfrm>
            <a:off x="4030836" y="4166881"/>
            <a:ext cx="6095999" cy="1655762"/>
          </a:xfrm>
        </p:spPr>
        <p:txBody>
          <a:bodyPr/>
          <a:lstStyle>
            <a:lvl1pPr marL="0" indent="0" algn="l">
              <a:buNone/>
              <a:defRPr sz="2400">
                <a:solidFill>
                  <a:schemeClr val="tx2"/>
                </a:solidFill>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926CDD2-2B6E-A578-9AE1-58A059517396}"/>
              </a:ext>
            </a:extLst>
          </p:cNvPr>
          <p:cNvSpPr>
            <a:spLocks noGrp="1"/>
          </p:cNvSpPr>
          <p:nvPr>
            <p:ph type="dt" sz="half" idx="10"/>
          </p:nvPr>
        </p:nvSpPr>
        <p:spPr/>
        <p:txBody>
          <a:bodyPr/>
          <a:lstStyle/>
          <a:p>
            <a:fld id="{991715E1-7160-4D42-8743-4C043AFC797C}" type="datetimeFigureOut">
              <a:rPr lang="en-US" smtClean="0"/>
              <a:t>8/3/2023</a:t>
            </a:fld>
            <a:endParaRPr lang="en-US" dirty="0"/>
          </a:p>
        </p:txBody>
      </p:sp>
      <p:sp>
        <p:nvSpPr>
          <p:cNvPr id="5" name="Footer Placeholder 4">
            <a:extLst>
              <a:ext uri="{FF2B5EF4-FFF2-40B4-BE49-F238E27FC236}">
                <a16:creationId xmlns:a16="http://schemas.microsoft.com/office/drawing/2014/main" id="{E6AF060E-461B-DBD3-3AA0-8C56F25228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8D14A3-7E16-0DCF-13CA-DBEBD1B5FCC5}"/>
              </a:ext>
            </a:extLst>
          </p:cNvPr>
          <p:cNvSpPr>
            <a:spLocks noGrp="1"/>
          </p:cNvSpPr>
          <p:nvPr>
            <p:ph type="sldNum" sz="quarter" idx="12"/>
          </p:nvPr>
        </p:nvSpPr>
        <p:spPr/>
        <p:txBody>
          <a:bodyPr/>
          <a:lstStyle/>
          <a:p>
            <a:fld id="{DB2DADF9-3C9A-4ECA-9923-6B520861D0BA}" type="slidenum">
              <a:rPr lang="en-US" smtClean="0"/>
              <a:t>‹#›</a:t>
            </a:fld>
            <a:endParaRPr lang="en-US" dirty="0"/>
          </a:p>
        </p:txBody>
      </p:sp>
      <p:sp>
        <p:nvSpPr>
          <p:cNvPr id="10" name="Rectangle 9">
            <a:extLst>
              <a:ext uri="{FF2B5EF4-FFF2-40B4-BE49-F238E27FC236}">
                <a16:creationId xmlns:a16="http://schemas.microsoft.com/office/drawing/2014/main" id="{0BD1B0AB-975B-D9F9-3458-2096FD62B711}"/>
              </a:ext>
            </a:extLst>
          </p:cNvPr>
          <p:cNvSpPr/>
          <p:nvPr/>
        </p:nvSpPr>
        <p:spPr>
          <a:xfrm rot="5400000">
            <a:off x="-1585915" y="1585915"/>
            <a:ext cx="6858003" cy="3686176"/>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clipart&#10;&#10;Description automatically generated">
            <a:extLst>
              <a:ext uri="{FF2B5EF4-FFF2-40B4-BE49-F238E27FC236}">
                <a16:creationId xmlns:a16="http://schemas.microsoft.com/office/drawing/2014/main" id="{DEFF50E7-CEAD-6794-EB06-B2F01D7FC23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4659" y="1300955"/>
            <a:ext cx="10551556" cy="2474631"/>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90E806DB-2C83-0A10-2737-455C059E6E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8025" y="3942222"/>
            <a:ext cx="4940672" cy="1158724"/>
          </a:xfrm>
          <a:prstGeom prst="rect">
            <a:avLst/>
          </a:prstGeom>
        </p:spPr>
      </p:pic>
      <p:sp>
        <p:nvSpPr>
          <p:cNvPr id="2" name="Title 1">
            <a:extLst>
              <a:ext uri="{FF2B5EF4-FFF2-40B4-BE49-F238E27FC236}">
                <a16:creationId xmlns:a16="http://schemas.microsoft.com/office/drawing/2014/main" id="{AA1E6FC5-EA18-FB2C-FAAE-6F28198DBF43}"/>
              </a:ext>
            </a:extLst>
          </p:cNvPr>
          <p:cNvSpPr>
            <a:spLocks noGrp="1"/>
          </p:cNvSpPr>
          <p:nvPr>
            <p:ph type="ctrTitle"/>
          </p:nvPr>
        </p:nvSpPr>
        <p:spPr>
          <a:xfrm>
            <a:off x="4030836" y="1387986"/>
            <a:ext cx="6095999" cy="2387600"/>
          </a:xfrm>
          <a:solidFill>
            <a:schemeClr val="bg1"/>
          </a:solidFill>
          <a:ln>
            <a:solidFill>
              <a:schemeClr val="bg1"/>
            </a:solidFill>
          </a:ln>
        </p:spPr>
        <p:txBody>
          <a:bodyPr anchor="b"/>
          <a:lstStyle>
            <a:lvl1pPr algn="l">
              <a:defRPr sz="6000">
                <a:solidFill>
                  <a:schemeClr val="tx2"/>
                </a:solidFill>
                <a:latin typeface="Arial Nova" panose="020B0504020202020204" pitchFamily="34" charset="0"/>
                <a:cs typeface="Urdu Typesetting" panose="020B0604020202020204" pitchFamily="66" charset="-78"/>
              </a:defRPr>
            </a:lvl1pPr>
          </a:lstStyle>
          <a:p>
            <a:r>
              <a:rPr lang="en-US" dirty="0"/>
              <a:t>Click to edit Master title style</a:t>
            </a:r>
          </a:p>
        </p:txBody>
      </p:sp>
      <p:sp>
        <p:nvSpPr>
          <p:cNvPr id="14" name="TextBox 13">
            <a:extLst>
              <a:ext uri="{FF2B5EF4-FFF2-40B4-BE49-F238E27FC236}">
                <a16:creationId xmlns:a16="http://schemas.microsoft.com/office/drawing/2014/main" id="{4EE4BC08-E0E2-F620-9FCC-4B87A8B8C8F8}"/>
              </a:ext>
            </a:extLst>
          </p:cNvPr>
          <p:cNvSpPr txBox="1"/>
          <p:nvPr/>
        </p:nvSpPr>
        <p:spPr>
          <a:xfrm>
            <a:off x="590635" y="6032420"/>
            <a:ext cx="2504901" cy="307777"/>
          </a:xfrm>
          <a:prstGeom prst="rect">
            <a:avLst/>
          </a:prstGeom>
          <a:noFill/>
        </p:spPr>
        <p:txBody>
          <a:bodyPr wrap="square" rtlCol="0">
            <a:spAutoFit/>
          </a:bodyPr>
          <a:lstStyle/>
          <a:p>
            <a:pPr algn="ctr"/>
            <a:r>
              <a:rPr lang="en-US" sz="1400" b="1" dirty="0">
                <a:solidFill>
                  <a:schemeClr val="bg1"/>
                </a:solidFill>
              </a:rPr>
              <a:t>BMC2.org</a:t>
            </a:r>
          </a:p>
        </p:txBody>
      </p:sp>
    </p:spTree>
    <p:extLst>
      <p:ext uri="{BB962C8B-B14F-4D97-AF65-F5344CB8AC3E}">
        <p14:creationId xmlns:p14="http://schemas.microsoft.com/office/powerpoint/2010/main" val="1666639949"/>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895704"/>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7AA96-775D-400D-81A9-F2197AB38DBE}" type="datetime1">
              <a:rPr lang="en-US" smtClean="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2A495E-66C0-49E7-B27E-08762A1F77AB}" type="slidenum">
              <a:rPr lang="en-US" smtClean="0"/>
              <a:t>‹#›</a:t>
            </a:fld>
            <a:endParaRPr lang="en-US" dirty="0"/>
          </a:p>
        </p:txBody>
      </p:sp>
    </p:spTree>
    <p:extLst>
      <p:ext uri="{BB962C8B-B14F-4D97-AF65-F5344CB8AC3E}">
        <p14:creationId xmlns:p14="http://schemas.microsoft.com/office/powerpoint/2010/main" val="3294164278"/>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FCBB-0062-C64E-9113-5B214F0CB476}"/>
              </a:ext>
            </a:extLst>
          </p:cNvPr>
          <p:cNvSpPr>
            <a:spLocks noGrp="1"/>
          </p:cNvSpPr>
          <p:nvPr>
            <p:ph type="title" hasCustomPrompt="1"/>
          </p:nvPr>
        </p:nvSpPr>
        <p:spPr/>
        <p:txBody>
          <a:bodyPr/>
          <a:lstStyle>
            <a:lvl1pPr>
              <a:defRPr b="1">
                <a:solidFill>
                  <a:srgbClr val="00274C"/>
                </a:solidFill>
                <a:latin typeface="Arial Nova" panose="020B0504020202020204" pitchFamily="34" charset="0"/>
              </a:defRPr>
            </a:lvl1pPr>
          </a:lstStyle>
          <a:p>
            <a:r>
              <a:rPr lang="en-US" dirty="0"/>
              <a:t>Slide Title</a:t>
            </a:r>
          </a:p>
        </p:txBody>
      </p:sp>
      <p:sp>
        <p:nvSpPr>
          <p:cNvPr id="3" name="Content Placeholder 2">
            <a:extLst>
              <a:ext uri="{FF2B5EF4-FFF2-40B4-BE49-F238E27FC236}">
                <a16:creationId xmlns:a16="http://schemas.microsoft.com/office/drawing/2014/main" id="{CE795A86-D2EE-854A-A9F9-21BEA9D0024D}"/>
              </a:ext>
            </a:extLst>
          </p:cNvPr>
          <p:cNvSpPr>
            <a:spLocks noGrp="1"/>
          </p:cNvSpPr>
          <p:nvPr>
            <p:ph idx="1" hasCustomPrompt="1"/>
          </p:nvPr>
        </p:nvSpPr>
        <p:spPr/>
        <p:txBody>
          <a:bodyPr/>
          <a:lstStyle>
            <a:lvl1pPr marL="457200" indent="-457200">
              <a:buFont typeface="Arial" panose="020B0604020202020204" pitchFamily="34" charset="0"/>
              <a:buChar char="•"/>
              <a:defRPr sz="3000">
                <a:solidFill>
                  <a:srgbClr val="00274C"/>
                </a:solidFill>
                <a:latin typeface="Arial Nova" panose="020B0504020202020204" pitchFamily="34" charset="0"/>
              </a:defRPr>
            </a:lvl1pPr>
            <a:lvl2pPr marL="746125" indent="-288925">
              <a:tabLst/>
              <a:defRPr>
                <a:solidFill>
                  <a:srgbClr val="00274C"/>
                </a:solidFill>
                <a:latin typeface="Arial Nova" panose="020B0504020202020204" pitchFamily="34" charset="0"/>
              </a:defRPr>
            </a:lvl2pPr>
            <a:lvl3pPr>
              <a:defRPr>
                <a:solidFill>
                  <a:srgbClr val="00274C"/>
                </a:solidFill>
                <a:latin typeface="Arial Nova" panose="020B0504020202020204" pitchFamily="34" charset="0"/>
              </a:defRPr>
            </a:lvl3pPr>
            <a:lvl4pPr marL="577850" indent="-233363">
              <a:buSzPct val="80000"/>
              <a:buFont typeface="Courier New" panose="02070309020205020404" pitchFamily="49" charset="0"/>
              <a:buChar char="o"/>
              <a:tabLst/>
              <a:defRPr sz="2400"/>
            </a:lvl4pPr>
            <a:lvl5pPr marL="1539875" indent="-228600">
              <a:defRPr>
                <a:solidFill>
                  <a:srgbClr val="00274C"/>
                </a:solidFill>
                <a:latin typeface="Arial Nova" panose="020B0504020202020204" pitchFamily="34" charset="0"/>
              </a:defRPr>
            </a:lvl5pPr>
          </a:lstStyle>
          <a:p>
            <a:pPr lvl="0"/>
            <a:r>
              <a:rPr lang="en-US" dirty="0"/>
              <a:t>First Level</a:t>
            </a:r>
          </a:p>
          <a:p>
            <a:pPr lvl="1"/>
            <a:r>
              <a:rPr lang="en-US" dirty="0"/>
              <a:t>Second Level</a:t>
            </a:r>
          </a:p>
          <a:p>
            <a:pPr lvl="2"/>
            <a:r>
              <a:rPr lang="en-US" dirty="0"/>
              <a:t>Third level</a:t>
            </a:r>
          </a:p>
          <a:p>
            <a:pPr lvl="4"/>
            <a:r>
              <a:rPr lang="en-US" dirty="0"/>
              <a:t>Fourth level</a:t>
            </a:r>
          </a:p>
        </p:txBody>
      </p:sp>
      <p:sp>
        <p:nvSpPr>
          <p:cNvPr id="7" name="Rectangle 6">
            <a:extLst>
              <a:ext uri="{FF2B5EF4-FFF2-40B4-BE49-F238E27FC236}">
                <a16:creationId xmlns:a16="http://schemas.microsoft.com/office/drawing/2014/main" id="{54F59FDB-B506-E84E-944B-C6F2A119E26D}"/>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FFCD94-865A-E04A-9238-EB7DE3001AC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1E63CA81-F9B3-7A4E-909C-9442E651DB09}"/>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37F86576-08AF-5F40-8AB3-2DC06013548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spTree>
    <p:extLst>
      <p:ext uri="{BB962C8B-B14F-4D97-AF65-F5344CB8AC3E}">
        <p14:creationId xmlns:p14="http://schemas.microsoft.com/office/powerpoint/2010/main" val="3065701119"/>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344364"/>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74C"/>
                </a:solidFill>
                <a:latin typeface="Arial Nova" panose="020B0504020202020204" pitchFamily="34" charset="0"/>
              </a:defRPr>
            </a:lvl1pPr>
          </a:lstStyle>
          <a:p>
            <a:r>
              <a:rPr lang="en-US"/>
              <a:t>Click to edit Master title style</a:t>
            </a:r>
            <a:endParaRPr lang="en-US" dirty="0"/>
          </a:p>
        </p:txBody>
      </p:sp>
      <p:sp>
        <p:nvSpPr>
          <p:cNvPr id="8" name="Content Placeholder 7"/>
          <p:cNvSpPr>
            <a:spLocks noGrp="1"/>
          </p:cNvSpPr>
          <p:nvPr>
            <p:ph sz="quarter" idx="11"/>
          </p:nvPr>
        </p:nvSpPr>
        <p:spPr>
          <a:xfrm>
            <a:off x="6408648" y="2080341"/>
            <a:ext cx="4474700" cy="3897312"/>
          </a:xfrm>
        </p:spPr>
        <p:txBody>
          <a:bodyPr/>
          <a:lstStyle>
            <a:lvl1pPr marL="0" indent="0">
              <a:buNone/>
              <a:defRPr>
                <a:solidFill>
                  <a:srgbClr val="00274C"/>
                </a:solidFill>
                <a:latin typeface="Arial Nova" panose="020B0504020202020204" pitchFamily="34" charset="0"/>
              </a:defRPr>
            </a:lvl1pPr>
          </a:lstStyle>
          <a:p>
            <a:pPr lvl="0"/>
            <a:r>
              <a:rPr lang="en-US"/>
              <a:t>Click to edit Master text styles</a:t>
            </a:r>
          </a:p>
        </p:txBody>
      </p:sp>
      <p:sp>
        <p:nvSpPr>
          <p:cNvPr id="5" name="Rectangle 4">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sp>
        <p:nvSpPr>
          <p:cNvPr id="4" name="Content Placeholder 3"/>
          <p:cNvSpPr>
            <a:spLocks noGrp="1"/>
          </p:cNvSpPr>
          <p:nvPr>
            <p:ph sz="quarter" idx="12"/>
          </p:nvPr>
        </p:nvSpPr>
        <p:spPr>
          <a:xfrm>
            <a:off x="873736" y="2029835"/>
            <a:ext cx="4403942" cy="3897312"/>
          </a:xfrm>
        </p:spPr>
        <p:txBody>
          <a:bodyPr/>
          <a:lstStyle>
            <a:lvl1pPr>
              <a:defRPr>
                <a:solidFill>
                  <a:srgbClr val="00274C"/>
                </a:solidFill>
                <a:latin typeface="Arial Nova" panose="020B0504020202020204" pitchFamily="34" charset="0"/>
              </a:defRPr>
            </a:lvl1pPr>
            <a:lvl2pPr>
              <a:defRPr>
                <a:solidFill>
                  <a:srgbClr val="00274C"/>
                </a:solidFill>
                <a:latin typeface="Arial Nova" panose="020B0504020202020204" pitchFamily="34" charset="0"/>
              </a:defRPr>
            </a:lvl2pPr>
            <a:lvl3pPr>
              <a:defRPr>
                <a:solidFill>
                  <a:srgbClr val="00274C"/>
                </a:solidFill>
                <a:latin typeface="Arial Nova" panose="020B0504020202020204" pitchFamily="34" charset="0"/>
              </a:defRPr>
            </a:lvl3pPr>
            <a:lvl4pPr>
              <a:defRPr>
                <a:solidFill>
                  <a:srgbClr val="00274C"/>
                </a:solidFill>
                <a:latin typeface="Arial Nova" panose="020B0504020202020204" pitchFamily="34" charset="0"/>
              </a:defRPr>
            </a:lvl4pPr>
            <a:lvl5pPr>
              <a:defRPr>
                <a:solidFill>
                  <a:srgbClr val="00274C"/>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8745326"/>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002598044"/>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pic>
        <p:nvPicPr>
          <p:cNvPr id="5" name="Picture 4" descr="A picture containing person, indoor, hospital room, ceiling&#10;&#10;Description automatically generated">
            <a:extLst>
              <a:ext uri="{FF2B5EF4-FFF2-40B4-BE49-F238E27FC236}">
                <a16:creationId xmlns:a16="http://schemas.microsoft.com/office/drawing/2014/main" id="{784936AE-37FA-B903-6338-F162B4B649FE}"/>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12548"/>
            <a:ext cx="12192000" cy="8137856"/>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746778227"/>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C0A6CBC3-6212-7EA5-6A9C-FC52847F5B85}"/>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1" y="-290715"/>
            <a:ext cx="12192000" cy="757243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825468909"/>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Divider Slide">
    <p:spTree>
      <p:nvGrpSpPr>
        <p:cNvPr id="1" name=""/>
        <p:cNvGrpSpPr/>
        <p:nvPr/>
      </p:nvGrpSpPr>
      <p:grpSpPr>
        <a:xfrm>
          <a:off x="0" y="0"/>
          <a:ext cx="0" cy="0"/>
          <a:chOff x="0" y="0"/>
          <a:chExt cx="0" cy="0"/>
        </a:xfrm>
      </p:grpSpPr>
      <p:pic>
        <p:nvPicPr>
          <p:cNvPr id="5" name="Picture 4" descr="A picture containing person, hand&#10;&#10;Description automatically generated">
            <a:extLst>
              <a:ext uri="{FF2B5EF4-FFF2-40B4-BE49-F238E27FC236}">
                <a16:creationId xmlns:a16="http://schemas.microsoft.com/office/drawing/2014/main" id="{2364BE85-2C9D-B05B-B584-AFADF7A94A45}"/>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1489088"/>
            <a:ext cx="12277725" cy="804037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8459"/>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665918111"/>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B5AD33-47F0-984F-BAAF-8CD71A503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602B5-1EFC-FF40-A256-8FD4EB627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7934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64" r:id="rId5"/>
    <p:sldLayoutId id="2147483665" r:id="rId6"/>
    <p:sldLayoutId id="2147483666" r:id="rId7"/>
    <p:sldLayoutId id="2147483667" r:id="rId8"/>
    <p:sldLayoutId id="2147483668" r:id="rId9"/>
    <p:sldLayoutId id="2147483669" r:id="rId10"/>
  </p:sldLayoutIdLst>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B5AD33-47F0-984F-BAAF-8CD71A503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602B5-1EFC-FF40-A256-8FD4EB627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574760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valuepartnerships.com/programs/collaborative-quality-initiativ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rflecke@med.umich.ed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6B5A-6343-E1B5-3434-68C77FA43F43}"/>
              </a:ext>
            </a:extLst>
          </p:cNvPr>
          <p:cNvSpPr>
            <a:spLocks noGrp="1"/>
          </p:cNvSpPr>
          <p:nvPr>
            <p:ph type="ctrTitle"/>
          </p:nvPr>
        </p:nvSpPr>
        <p:spPr>
          <a:xfrm>
            <a:off x="4009246" y="1504951"/>
            <a:ext cx="7150306" cy="2661930"/>
          </a:xfrm>
        </p:spPr>
        <p:txBody>
          <a:bodyPr>
            <a:normAutofit fontScale="90000"/>
          </a:bodyPr>
          <a:lstStyle/>
          <a:p>
            <a:r>
              <a:rPr lang="en-US" sz="4900" b="1" dirty="0"/>
              <a:t>Introduction to the BMC2 Vascular Surgery Collaborative Quality Improvement (CQI)</a:t>
            </a:r>
            <a:br>
              <a:rPr lang="en-US" b="1" dirty="0"/>
            </a:br>
            <a:endParaRPr lang="en-US" sz="3100" b="1" dirty="0"/>
          </a:p>
        </p:txBody>
      </p:sp>
      <p:pic>
        <p:nvPicPr>
          <p:cNvPr id="6" name="Picture 5">
            <a:extLst>
              <a:ext uri="{FF2B5EF4-FFF2-40B4-BE49-F238E27FC236}">
                <a16:creationId xmlns:a16="http://schemas.microsoft.com/office/drawing/2014/main" id="{F8B2E675-4677-FAAA-5A36-8C54B8829CD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50662" y="5675303"/>
            <a:ext cx="2310881" cy="960703"/>
          </a:xfrm>
          <a:prstGeom prst="rect">
            <a:avLst/>
          </a:prstGeom>
        </p:spPr>
      </p:pic>
      <p:sp>
        <p:nvSpPr>
          <p:cNvPr id="3" name="Subtitle 2">
            <a:extLst>
              <a:ext uri="{FF2B5EF4-FFF2-40B4-BE49-F238E27FC236}">
                <a16:creationId xmlns:a16="http://schemas.microsoft.com/office/drawing/2014/main" id="{F1A15CFE-2229-CE73-B3B8-E68A113BA3D9}"/>
              </a:ext>
            </a:extLst>
          </p:cNvPr>
          <p:cNvSpPr>
            <a:spLocks noGrp="1"/>
          </p:cNvSpPr>
          <p:nvPr>
            <p:ph type="subTitle" idx="1"/>
          </p:nvPr>
        </p:nvSpPr>
        <p:spPr>
          <a:xfrm>
            <a:off x="4030836" y="4166881"/>
            <a:ext cx="6095999" cy="1655762"/>
          </a:xfrm>
        </p:spPr>
        <p:txBody>
          <a:bodyPr>
            <a:normAutofit/>
          </a:bodyPr>
          <a:lstStyle/>
          <a:p>
            <a:r>
              <a:rPr lang="en-US" dirty="0"/>
              <a:t>Module I in the VS Site Coordinator Training</a:t>
            </a:r>
          </a:p>
        </p:txBody>
      </p:sp>
    </p:spTree>
    <p:extLst>
      <p:ext uri="{BB962C8B-B14F-4D97-AF65-F5344CB8AC3E}">
        <p14:creationId xmlns:p14="http://schemas.microsoft.com/office/powerpoint/2010/main" val="1133370524"/>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B6F7-322B-BD9D-B865-50E89779665E}"/>
              </a:ext>
            </a:extLst>
          </p:cNvPr>
          <p:cNvSpPr>
            <a:spLocks noGrp="1"/>
          </p:cNvSpPr>
          <p:nvPr>
            <p:ph type="title"/>
          </p:nvPr>
        </p:nvSpPr>
        <p:spPr/>
        <p:txBody>
          <a:bodyPr>
            <a:normAutofit/>
          </a:bodyPr>
          <a:lstStyle/>
          <a:p>
            <a:pPr marL="0" marR="0">
              <a:lnSpc>
                <a:spcPct val="107000"/>
              </a:lnSpc>
              <a:spcBef>
                <a:spcPts val="0"/>
              </a:spcBef>
              <a:spcAft>
                <a:spcPts val="800"/>
              </a:spcAft>
            </a:pPr>
            <a:r>
              <a:rPr lang="en-US" sz="4400" dirty="0">
                <a:effectLst/>
                <a:ea typeface="Calibri" panose="020F0502020204030204" pitchFamily="34" charset="0"/>
              </a:rPr>
              <a:t>Key Partnerships and Their </a:t>
            </a:r>
            <a:r>
              <a:rPr lang="en-US" sz="4400" dirty="0">
                <a:ea typeface="Calibri" panose="020F0502020204030204" pitchFamily="34" charset="0"/>
              </a:rPr>
              <a:t>R</a:t>
            </a:r>
            <a:r>
              <a:rPr lang="en-US" sz="4400" dirty="0">
                <a:effectLst/>
                <a:ea typeface="Calibri" panose="020F0502020204030204" pitchFamily="34" charset="0"/>
              </a:rPr>
              <a:t>oles</a:t>
            </a:r>
            <a:endParaRPr lang="en-US" sz="4400" dirty="0"/>
          </a:p>
        </p:txBody>
      </p:sp>
      <p:sp>
        <p:nvSpPr>
          <p:cNvPr id="5" name="TextBox 4">
            <a:extLst>
              <a:ext uri="{FF2B5EF4-FFF2-40B4-BE49-F238E27FC236}">
                <a16:creationId xmlns:a16="http://schemas.microsoft.com/office/drawing/2014/main" id="{AF106EDD-0145-6900-66AE-E5FB61299ADD}"/>
              </a:ext>
            </a:extLst>
          </p:cNvPr>
          <p:cNvSpPr txBox="1"/>
          <p:nvPr/>
        </p:nvSpPr>
        <p:spPr>
          <a:xfrm>
            <a:off x="6381180" y="1474847"/>
            <a:ext cx="1943041" cy="646331"/>
          </a:xfrm>
          <a:prstGeom prst="rect">
            <a:avLst/>
          </a:prstGeom>
          <a:noFill/>
        </p:spPr>
        <p:txBody>
          <a:bodyPr wrap="square" rtlCol="0">
            <a:spAutoFit/>
          </a:bodyPr>
          <a:lstStyle/>
          <a:p>
            <a:r>
              <a:rPr lang="en-US" sz="1800" b="1" dirty="0">
                <a:solidFill>
                  <a:srgbClr val="00274C"/>
                </a:solidFill>
                <a:latin typeface="Arial Nova" panose="020B0504020202020204" pitchFamily="34" charset="0"/>
                <a:cs typeface="+mj-cs"/>
              </a:rPr>
              <a:t>Site Coordinator</a:t>
            </a:r>
          </a:p>
        </p:txBody>
      </p:sp>
      <p:sp>
        <p:nvSpPr>
          <p:cNvPr id="13" name="TextBox 12">
            <a:extLst>
              <a:ext uri="{FF2B5EF4-FFF2-40B4-BE49-F238E27FC236}">
                <a16:creationId xmlns:a16="http://schemas.microsoft.com/office/drawing/2014/main" id="{9CF2C7D7-04FE-EBE6-FB7A-77BBB82F429F}"/>
              </a:ext>
            </a:extLst>
          </p:cNvPr>
          <p:cNvSpPr txBox="1"/>
          <p:nvPr/>
        </p:nvSpPr>
        <p:spPr>
          <a:xfrm>
            <a:off x="6389293" y="2079735"/>
            <a:ext cx="1943041" cy="1569660"/>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Oversee data abstraction</a:t>
            </a:r>
          </a:p>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Responsible for data submission, report distribution, meetings &amp; trainings</a:t>
            </a:r>
          </a:p>
          <a:p>
            <a:pPr marL="285750" indent="-285750">
              <a:buFont typeface="Arial" panose="020B0604020202020204" pitchFamily="34" charset="0"/>
              <a:buChar char="•"/>
            </a:pPr>
            <a:r>
              <a:rPr lang="en-US" sz="1200" dirty="0">
                <a:solidFill>
                  <a:srgbClr val="00274C"/>
                </a:solidFill>
                <a:latin typeface="Arial Nova" panose="020B0504020202020204" pitchFamily="34" charset="0"/>
              </a:rPr>
              <a:t>Coordinate all VS efforts</a:t>
            </a:r>
          </a:p>
        </p:txBody>
      </p:sp>
      <p:sp>
        <p:nvSpPr>
          <p:cNvPr id="3" name="TextBox 2">
            <a:extLst>
              <a:ext uri="{FF2B5EF4-FFF2-40B4-BE49-F238E27FC236}">
                <a16:creationId xmlns:a16="http://schemas.microsoft.com/office/drawing/2014/main" id="{EBD1E1A3-A235-7CE4-90DC-7C5A9BA16EE9}"/>
              </a:ext>
            </a:extLst>
          </p:cNvPr>
          <p:cNvSpPr txBox="1"/>
          <p:nvPr/>
        </p:nvSpPr>
        <p:spPr>
          <a:xfrm>
            <a:off x="3805866" y="1473155"/>
            <a:ext cx="2119640" cy="646331"/>
          </a:xfrm>
          <a:prstGeom prst="rect">
            <a:avLst/>
          </a:prstGeom>
          <a:noFill/>
        </p:spPr>
        <p:txBody>
          <a:bodyPr wrap="square" rtlCol="0">
            <a:spAutoFit/>
          </a:bodyPr>
          <a:lstStyle/>
          <a:p>
            <a:r>
              <a:rPr lang="en-US" sz="1800" b="1" dirty="0">
                <a:solidFill>
                  <a:srgbClr val="00274C"/>
                </a:solidFill>
                <a:latin typeface="Arial Nova" panose="020B0504020202020204" pitchFamily="34" charset="0"/>
                <a:cs typeface="+mj-cs"/>
              </a:rPr>
              <a:t>Physician Champion</a:t>
            </a:r>
            <a:endParaRPr lang="en-US" dirty="0"/>
          </a:p>
        </p:txBody>
      </p:sp>
      <p:sp>
        <p:nvSpPr>
          <p:cNvPr id="11" name="TextBox 10">
            <a:extLst>
              <a:ext uri="{FF2B5EF4-FFF2-40B4-BE49-F238E27FC236}">
                <a16:creationId xmlns:a16="http://schemas.microsoft.com/office/drawing/2014/main" id="{DF535762-F4D6-95F7-CF28-16294925C6F3}"/>
              </a:ext>
            </a:extLst>
          </p:cNvPr>
          <p:cNvSpPr txBox="1"/>
          <p:nvPr/>
        </p:nvSpPr>
        <p:spPr>
          <a:xfrm>
            <a:off x="3742673" y="2082273"/>
            <a:ext cx="2350385"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Oversee site’s VS registry matters</a:t>
            </a:r>
          </a:p>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Review all reports</a:t>
            </a:r>
          </a:p>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Attend VS events</a:t>
            </a:r>
          </a:p>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Provide clinical guidance to site’s VS team</a:t>
            </a:r>
          </a:p>
        </p:txBody>
      </p:sp>
      <p:sp>
        <p:nvSpPr>
          <p:cNvPr id="7" name="TextBox 6">
            <a:extLst>
              <a:ext uri="{FF2B5EF4-FFF2-40B4-BE49-F238E27FC236}">
                <a16:creationId xmlns:a16="http://schemas.microsoft.com/office/drawing/2014/main" id="{DFD7E2A6-981D-72A0-71D4-7D7D4C82556C}"/>
              </a:ext>
            </a:extLst>
          </p:cNvPr>
          <p:cNvSpPr txBox="1"/>
          <p:nvPr/>
        </p:nvSpPr>
        <p:spPr>
          <a:xfrm>
            <a:off x="3742673" y="4038442"/>
            <a:ext cx="2353326" cy="369332"/>
          </a:xfrm>
          <a:prstGeom prst="rect">
            <a:avLst/>
          </a:prstGeom>
          <a:noFill/>
        </p:spPr>
        <p:txBody>
          <a:bodyPr wrap="square" rtlCol="0">
            <a:spAutoFit/>
          </a:bodyPr>
          <a:lstStyle/>
          <a:p>
            <a:r>
              <a:rPr lang="en-US" sz="1800" b="1" dirty="0">
                <a:solidFill>
                  <a:srgbClr val="00274C"/>
                </a:solidFill>
                <a:latin typeface="Arial Nova" panose="020B0504020202020204" pitchFamily="34" charset="0"/>
                <a:cs typeface="+mj-cs"/>
              </a:rPr>
              <a:t>Data abstractor</a:t>
            </a:r>
            <a:endParaRPr lang="en-US" dirty="0"/>
          </a:p>
        </p:txBody>
      </p:sp>
      <p:sp>
        <p:nvSpPr>
          <p:cNvPr id="14" name="TextBox 13">
            <a:extLst>
              <a:ext uri="{FF2B5EF4-FFF2-40B4-BE49-F238E27FC236}">
                <a16:creationId xmlns:a16="http://schemas.microsoft.com/office/drawing/2014/main" id="{E3888C94-B63F-BFD9-C310-CC253249804E}"/>
              </a:ext>
            </a:extLst>
          </p:cNvPr>
          <p:cNvSpPr txBox="1"/>
          <p:nvPr/>
        </p:nvSpPr>
        <p:spPr>
          <a:xfrm>
            <a:off x="3735540" y="4368089"/>
            <a:ext cx="2322620"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Review medical record</a:t>
            </a:r>
          </a:p>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Responsible for accurate interpretation of definitions and data entry into VS registry</a:t>
            </a:r>
          </a:p>
        </p:txBody>
      </p:sp>
      <p:sp>
        <p:nvSpPr>
          <p:cNvPr id="9" name="TextBox 8">
            <a:extLst>
              <a:ext uri="{FF2B5EF4-FFF2-40B4-BE49-F238E27FC236}">
                <a16:creationId xmlns:a16="http://schemas.microsoft.com/office/drawing/2014/main" id="{82473450-DC7A-092E-8E50-D81A0F3C57AD}"/>
              </a:ext>
            </a:extLst>
          </p:cNvPr>
          <p:cNvSpPr txBox="1"/>
          <p:nvPr/>
        </p:nvSpPr>
        <p:spPr>
          <a:xfrm>
            <a:off x="6370731" y="4066699"/>
            <a:ext cx="1980166" cy="646331"/>
          </a:xfrm>
          <a:prstGeom prst="rect">
            <a:avLst/>
          </a:prstGeom>
          <a:noFill/>
        </p:spPr>
        <p:txBody>
          <a:bodyPr wrap="square">
            <a:spAutoFit/>
          </a:bodyPr>
          <a:lstStyle/>
          <a:p>
            <a:r>
              <a:rPr lang="en-US" b="1" dirty="0">
                <a:solidFill>
                  <a:srgbClr val="00274C"/>
                </a:solidFill>
                <a:latin typeface="Arial Nova" panose="020B0504020202020204" pitchFamily="34" charset="0"/>
              </a:rPr>
              <a:t>Participating Physician</a:t>
            </a:r>
          </a:p>
        </p:txBody>
      </p:sp>
      <p:sp>
        <p:nvSpPr>
          <p:cNvPr id="15" name="TextBox 14">
            <a:extLst>
              <a:ext uri="{FF2B5EF4-FFF2-40B4-BE49-F238E27FC236}">
                <a16:creationId xmlns:a16="http://schemas.microsoft.com/office/drawing/2014/main" id="{B9A09753-AE05-370E-B4EF-85094EAED565}"/>
              </a:ext>
            </a:extLst>
          </p:cNvPr>
          <p:cNvSpPr txBox="1"/>
          <p:nvPr/>
        </p:nvSpPr>
        <p:spPr>
          <a:xfrm>
            <a:off x="6376869" y="4672700"/>
            <a:ext cx="1974027"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Participate but not responsible for VS registry matters</a:t>
            </a:r>
          </a:p>
        </p:txBody>
      </p:sp>
      <p:pic>
        <p:nvPicPr>
          <p:cNvPr id="18" name="Picture 17" descr="A person wearing a mask and standing in a room&#10;&#10;Description automatically generated">
            <a:extLst>
              <a:ext uri="{FF2B5EF4-FFF2-40B4-BE49-F238E27FC236}">
                <a16:creationId xmlns:a16="http://schemas.microsoft.com/office/drawing/2014/main" id="{D7263ADD-F2D6-1E6F-6A37-0E91E0A62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10" y="1473155"/>
            <a:ext cx="3410426" cy="2095792"/>
          </a:xfrm>
          <a:prstGeom prst="rect">
            <a:avLst/>
          </a:prstGeom>
        </p:spPr>
      </p:pic>
      <p:pic>
        <p:nvPicPr>
          <p:cNvPr id="21" name="Picture 20" descr="A few women in scrubs looking at a tablet&#10;&#10;Description automatically generated">
            <a:extLst>
              <a:ext uri="{FF2B5EF4-FFF2-40B4-BE49-F238E27FC236}">
                <a16:creationId xmlns:a16="http://schemas.microsoft.com/office/drawing/2014/main" id="{431EAB27-8E85-698D-81CC-6059DD187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522" y="1548009"/>
            <a:ext cx="3419952" cy="2095792"/>
          </a:xfrm>
          <a:prstGeom prst="rect">
            <a:avLst/>
          </a:prstGeom>
        </p:spPr>
      </p:pic>
      <p:pic>
        <p:nvPicPr>
          <p:cNvPr id="24" name="Picture 23" descr="A person in blue scrubs typing on a keyboard&#10;&#10;Description automatically generated">
            <a:extLst>
              <a:ext uri="{FF2B5EF4-FFF2-40B4-BE49-F238E27FC236}">
                <a16:creationId xmlns:a16="http://schemas.microsoft.com/office/drawing/2014/main" id="{A3F92765-D698-3610-77EC-8BAD088A2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10" y="3643801"/>
            <a:ext cx="3410426" cy="2086266"/>
          </a:xfrm>
          <a:prstGeom prst="rect">
            <a:avLst/>
          </a:prstGeom>
        </p:spPr>
      </p:pic>
      <p:pic>
        <p:nvPicPr>
          <p:cNvPr id="26" name="Picture 25" descr="A doctor looking at x-ray&#10;&#10;Description automatically generated">
            <a:extLst>
              <a:ext uri="{FF2B5EF4-FFF2-40B4-BE49-F238E27FC236}">
                <a16:creationId xmlns:a16="http://schemas.microsoft.com/office/drawing/2014/main" id="{2980BF93-A0F4-49E1-868D-7BD4B17BBE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3607" y="3599564"/>
            <a:ext cx="3429479" cy="2095792"/>
          </a:xfrm>
          <a:prstGeom prst="rect">
            <a:avLst/>
          </a:prstGeom>
        </p:spPr>
      </p:pic>
    </p:spTree>
    <p:extLst>
      <p:ext uri="{BB962C8B-B14F-4D97-AF65-F5344CB8AC3E}">
        <p14:creationId xmlns:p14="http://schemas.microsoft.com/office/powerpoint/2010/main" val="4191913321"/>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AB56-0E10-1F66-8E27-26C820905DDD}"/>
              </a:ext>
            </a:extLst>
          </p:cNvPr>
          <p:cNvSpPr>
            <a:spLocks noGrp="1"/>
          </p:cNvSpPr>
          <p:nvPr>
            <p:ph type="title"/>
          </p:nvPr>
        </p:nvSpPr>
        <p:spPr/>
        <p:txBody>
          <a:bodyPr>
            <a:normAutofit/>
          </a:bodyPr>
          <a:lstStyle/>
          <a:p>
            <a:pPr marL="0" marR="0">
              <a:lnSpc>
                <a:spcPct val="107000"/>
              </a:lnSpc>
              <a:spcBef>
                <a:spcPts val="0"/>
              </a:spcBef>
              <a:spcAft>
                <a:spcPts val="800"/>
              </a:spcAft>
            </a:pPr>
            <a:r>
              <a:rPr lang="en-US" dirty="0"/>
              <a:t>The CQI Model</a:t>
            </a:r>
            <a:endParaRPr lang="en-US" sz="4400" dirty="0">
              <a:effectLst/>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F54F062-E41A-8678-E25C-31A9457E5345}"/>
              </a:ext>
            </a:extLst>
          </p:cNvPr>
          <p:cNvSpPr/>
          <p:nvPr/>
        </p:nvSpPr>
        <p:spPr>
          <a:xfrm>
            <a:off x="4743450" y="1519238"/>
            <a:ext cx="1943100" cy="122396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37BD1228-DB2A-26AE-C492-C1B26C36D579}"/>
              </a:ext>
            </a:extLst>
          </p:cNvPr>
          <p:cNvSpPr/>
          <p:nvPr/>
        </p:nvSpPr>
        <p:spPr>
          <a:xfrm>
            <a:off x="1924050" y="3131346"/>
            <a:ext cx="1943100" cy="122396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017EE6CB-F0CE-399A-A588-BE7AA8652C9B}"/>
              </a:ext>
            </a:extLst>
          </p:cNvPr>
          <p:cNvSpPr/>
          <p:nvPr/>
        </p:nvSpPr>
        <p:spPr>
          <a:xfrm>
            <a:off x="1924050" y="4772028"/>
            <a:ext cx="1943100" cy="122396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70B61B43-700B-5A72-2457-EF118396F3DA}"/>
              </a:ext>
            </a:extLst>
          </p:cNvPr>
          <p:cNvSpPr/>
          <p:nvPr/>
        </p:nvSpPr>
        <p:spPr>
          <a:xfrm>
            <a:off x="4743450" y="4772028"/>
            <a:ext cx="1943100" cy="122396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3C500988-3DA1-BD93-99B0-5556B1721927}"/>
              </a:ext>
            </a:extLst>
          </p:cNvPr>
          <p:cNvSpPr/>
          <p:nvPr/>
        </p:nvSpPr>
        <p:spPr>
          <a:xfrm>
            <a:off x="4743450" y="3131346"/>
            <a:ext cx="1943100" cy="122396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57372A31-B368-FB67-4430-D74A96051DA2}"/>
              </a:ext>
            </a:extLst>
          </p:cNvPr>
          <p:cNvSpPr/>
          <p:nvPr/>
        </p:nvSpPr>
        <p:spPr>
          <a:xfrm>
            <a:off x="7562850" y="1490664"/>
            <a:ext cx="1943100" cy="122396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98BC16D1-87F6-D194-4C61-7FDD12AF2266}"/>
              </a:ext>
            </a:extLst>
          </p:cNvPr>
          <p:cNvCxnSpPr>
            <a:cxnSpLocks/>
          </p:cNvCxnSpPr>
          <p:nvPr/>
        </p:nvCxnSpPr>
        <p:spPr>
          <a:xfrm>
            <a:off x="2324100" y="2102645"/>
            <a:ext cx="0" cy="1265992"/>
          </a:xfrm>
          <a:prstGeom prst="line">
            <a:avLst/>
          </a:prstGeom>
          <a:ln w="1206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539381D-8F3C-D752-0882-36F79D4DC0A6}"/>
              </a:ext>
            </a:extLst>
          </p:cNvPr>
          <p:cNvCxnSpPr/>
          <p:nvPr/>
        </p:nvCxnSpPr>
        <p:spPr>
          <a:xfrm>
            <a:off x="5181600" y="2190754"/>
            <a:ext cx="0" cy="3193255"/>
          </a:xfrm>
          <a:prstGeom prst="line">
            <a:avLst/>
          </a:prstGeom>
          <a:ln w="1206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23C2BEB-D41D-2A50-45B4-0EF3C0A70154}"/>
              </a:ext>
            </a:extLst>
          </p:cNvPr>
          <p:cNvCxnSpPr>
            <a:cxnSpLocks/>
          </p:cNvCxnSpPr>
          <p:nvPr/>
        </p:nvCxnSpPr>
        <p:spPr>
          <a:xfrm flipH="1">
            <a:off x="2600325" y="5088734"/>
            <a:ext cx="2533650" cy="0"/>
          </a:xfrm>
          <a:prstGeom prst="line">
            <a:avLst/>
          </a:prstGeom>
          <a:ln w="1206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6BA3603-F3D0-87E6-7CC1-398A689912A4}"/>
              </a:ext>
            </a:extLst>
          </p:cNvPr>
          <p:cNvCxnSpPr>
            <a:cxnSpLocks/>
          </p:cNvCxnSpPr>
          <p:nvPr/>
        </p:nvCxnSpPr>
        <p:spPr>
          <a:xfrm flipH="1">
            <a:off x="6210300" y="1831184"/>
            <a:ext cx="2533650" cy="0"/>
          </a:xfrm>
          <a:prstGeom prst="line">
            <a:avLst/>
          </a:prstGeom>
          <a:ln w="1206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FE4E292A-2E38-B6C0-9395-26F44CAC280F}"/>
              </a:ext>
            </a:extLst>
          </p:cNvPr>
          <p:cNvGrpSpPr/>
          <p:nvPr/>
        </p:nvGrpSpPr>
        <p:grpSpPr>
          <a:xfrm>
            <a:off x="1924050" y="1519238"/>
            <a:ext cx="1943100" cy="1223962"/>
            <a:chOff x="1924050" y="1519238"/>
            <a:chExt cx="1943100" cy="1223962"/>
          </a:xfrm>
        </p:grpSpPr>
        <p:sp>
          <p:nvSpPr>
            <p:cNvPr id="13" name="Rectangle: Rounded Corners 12">
              <a:extLst>
                <a:ext uri="{FF2B5EF4-FFF2-40B4-BE49-F238E27FC236}">
                  <a16:creationId xmlns:a16="http://schemas.microsoft.com/office/drawing/2014/main" id="{F6C2A069-CF42-EDE5-D482-FA50F407CECC}"/>
                </a:ext>
              </a:extLst>
            </p:cNvPr>
            <p:cNvSpPr/>
            <p:nvPr/>
          </p:nvSpPr>
          <p:spPr>
            <a:xfrm>
              <a:off x="1924050" y="1519238"/>
              <a:ext cx="1943100" cy="122396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75BE916F-346A-B2AA-01DA-7B7784E5F43D}"/>
                </a:ext>
              </a:extLst>
            </p:cNvPr>
            <p:cNvSpPr txBox="1"/>
            <p:nvPr/>
          </p:nvSpPr>
          <p:spPr>
            <a:xfrm>
              <a:off x="2190750" y="1690688"/>
              <a:ext cx="1485901" cy="733426"/>
            </a:xfrm>
            <a:prstGeom prst="rect">
              <a:avLst/>
            </a:prstGeom>
            <a:noFill/>
          </p:spPr>
          <p:txBody>
            <a:bodyPr wrap="square" rtlCol="0">
              <a:spAutoFit/>
            </a:bodyPr>
            <a:lstStyle/>
            <a:p>
              <a:endParaRPr lang="en-US" dirty="0"/>
            </a:p>
          </p:txBody>
        </p:sp>
      </p:grpSp>
      <p:sp>
        <p:nvSpPr>
          <p:cNvPr id="47" name="TextBox 46">
            <a:extLst>
              <a:ext uri="{FF2B5EF4-FFF2-40B4-BE49-F238E27FC236}">
                <a16:creationId xmlns:a16="http://schemas.microsoft.com/office/drawing/2014/main" id="{515C8E03-72A8-1C72-1C87-E97D6AACFCD5}"/>
              </a:ext>
            </a:extLst>
          </p:cNvPr>
          <p:cNvSpPr txBox="1"/>
          <p:nvPr/>
        </p:nvSpPr>
        <p:spPr>
          <a:xfrm>
            <a:off x="1962151" y="3245237"/>
            <a:ext cx="1866898" cy="954107"/>
          </a:xfrm>
          <a:prstGeom prst="rect">
            <a:avLst/>
          </a:prstGeom>
          <a:noFill/>
        </p:spPr>
        <p:txBody>
          <a:bodyPr wrap="square">
            <a:spAutoFit/>
          </a:bodyPr>
          <a:lstStyle/>
          <a:p>
            <a:pPr algn="ctr"/>
            <a:r>
              <a:rPr lang="en-US" sz="1400" dirty="0">
                <a:solidFill>
                  <a:schemeClr val="bg1"/>
                </a:solidFill>
              </a:rPr>
              <a:t>Procedural data is abstracted from the medical record by the site coordinator</a:t>
            </a:r>
          </a:p>
        </p:txBody>
      </p:sp>
      <p:sp>
        <p:nvSpPr>
          <p:cNvPr id="48" name="TextBox 47">
            <a:extLst>
              <a:ext uri="{FF2B5EF4-FFF2-40B4-BE49-F238E27FC236}">
                <a16:creationId xmlns:a16="http://schemas.microsoft.com/office/drawing/2014/main" id="{151AA7AE-608F-8184-AB4C-16A8FAAC843C}"/>
              </a:ext>
            </a:extLst>
          </p:cNvPr>
          <p:cNvSpPr txBox="1"/>
          <p:nvPr/>
        </p:nvSpPr>
        <p:spPr>
          <a:xfrm>
            <a:off x="1914526" y="1802788"/>
            <a:ext cx="1866898" cy="523220"/>
          </a:xfrm>
          <a:prstGeom prst="rect">
            <a:avLst/>
          </a:prstGeom>
          <a:noFill/>
        </p:spPr>
        <p:txBody>
          <a:bodyPr wrap="square">
            <a:spAutoFit/>
          </a:bodyPr>
          <a:lstStyle/>
          <a:p>
            <a:pPr algn="ctr"/>
            <a:r>
              <a:rPr lang="en-US" sz="1400" dirty="0">
                <a:solidFill>
                  <a:schemeClr val="bg1"/>
                </a:solidFill>
              </a:rPr>
              <a:t>Physician performs an intervention </a:t>
            </a:r>
          </a:p>
        </p:txBody>
      </p:sp>
      <p:sp>
        <p:nvSpPr>
          <p:cNvPr id="49" name="TextBox 48">
            <a:extLst>
              <a:ext uri="{FF2B5EF4-FFF2-40B4-BE49-F238E27FC236}">
                <a16:creationId xmlns:a16="http://schemas.microsoft.com/office/drawing/2014/main" id="{48DD4225-9882-E4A3-2DD3-D9C6D0FD1928}"/>
              </a:ext>
            </a:extLst>
          </p:cNvPr>
          <p:cNvSpPr txBox="1"/>
          <p:nvPr/>
        </p:nvSpPr>
        <p:spPr>
          <a:xfrm>
            <a:off x="1962151" y="5040459"/>
            <a:ext cx="1866898" cy="738664"/>
          </a:xfrm>
          <a:prstGeom prst="rect">
            <a:avLst/>
          </a:prstGeom>
          <a:noFill/>
        </p:spPr>
        <p:txBody>
          <a:bodyPr wrap="square">
            <a:spAutoFit/>
          </a:bodyPr>
          <a:lstStyle/>
          <a:p>
            <a:pPr algn="ctr"/>
            <a:r>
              <a:rPr lang="en-US" sz="1400" dirty="0">
                <a:solidFill>
                  <a:schemeClr val="bg1"/>
                </a:solidFill>
              </a:rPr>
              <a:t>Procedural data is sent to the Coordinating Center</a:t>
            </a:r>
          </a:p>
        </p:txBody>
      </p:sp>
      <p:sp>
        <p:nvSpPr>
          <p:cNvPr id="50" name="TextBox 49">
            <a:extLst>
              <a:ext uri="{FF2B5EF4-FFF2-40B4-BE49-F238E27FC236}">
                <a16:creationId xmlns:a16="http://schemas.microsoft.com/office/drawing/2014/main" id="{D5D958D8-32C8-6E7F-F387-E05CDF03D3FD}"/>
              </a:ext>
            </a:extLst>
          </p:cNvPr>
          <p:cNvSpPr txBox="1"/>
          <p:nvPr/>
        </p:nvSpPr>
        <p:spPr>
          <a:xfrm>
            <a:off x="4781551" y="5014677"/>
            <a:ext cx="1866898" cy="738664"/>
          </a:xfrm>
          <a:prstGeom prst="rect">
            <a:avLst/>
          </a:prstGeom>
          <a:noFill/>
        </p:spPr>
        <p:txBody>
          <a:bodyPr wrap="square">
            <a:spAutoFit/>
          </a:bodyPr>
          <a:lstStyle/>
          <a:p>
            <a:pPr algn="ctr"/>
            <a:r>
              <a:rPr lang="en-US" sz="1400" dirty="0">
                <a:solidFill>
                  <a:schemeClr val="bg1"/>
                </a:solidFill>
              </a:rPr>
              <a:t>Coordinating Center distributes reports for hospital and operator</a:t>
            </a:r>
          </a:p>
        </p:txBody>
      </p:sp>
      <p:sp>
        <p:nvSpPr>
          <p:cNvPr id="51" name="TextBox 50">
            <a:extLst>
              <a:ext uri="{FF2B5EF4-FFF2-40B4-BE49-F238E27FC236}">
                <a16:creationId xmlns:a16="http://schemas.microsoft.com/office/drawing/2014/main" id="{5D0FF517-A9D9-F1D8-3242-3B6F715801A1}"/>
              </a:ext>
            </a:extLst>
          </p:cNvPr>
          <p:cNvSpPr txBox="1"/>
          <p:nvPr/>
        </p:nvSpPr>
        <p:spPr>
          <a:xfrm>
            <a:off x="4781551" y="3368637"/>
            <a:ext cx="1866898" cy="738664"/>
          </a:xfrm>
          <a:prstGeom prst="rect">
            <a:avLst/>
          </a:prstGeom>
          <a:noFill/>
        </p:spPr>
        <p:txBody>
          <a:bodyPr wrap="square">
            <a:spAutoFit/>
          </a:bodyPr>
          <a:lstStyle/>
          <a:p>
            <a:pPr algn="ctr"/>
            <a:r>
              <a:rPr lang="en-US" sz="1400" dirty="0">
                <a:solidFill>
                  <a:schemeClr val="bg1"/>
                </a:solidFill>
              </a:rPr>
              <a:t>Reports are used to identify opportunities for improvement</a:t>
            </a:r>
          </a:p>
        </p:txBody>
      </p:sp>
      <p:sp>
        <p:nvSpPr>
          <p:cNvPr id="52" name="TextBox 51">
            <a:extLst>
              <a:ext uri="{FF2B5EF4-FFF2-40B4-BE49-F238E27FC236}">
                <a16:creationId xmlns:a16="http://schemas.microsoft.com/office/drawing/2014/main" id="{A1BAE396-4D2C-3994-5B2E-4FD08D5ABC78}"/>
              </a:ext>
            </a:extLst>
          </p:cNvPr>
          <p:cNvSpPr txBox="1"/>
          <p:nvPr/>
        </p:nvSpPr>
        <p:spPr>
          <a:xfrm>
            <a:off x="4781551" y="1761887"/>
            <a:ext cx="1866898" cy="738664"/>
          </a:xfrm>
          <a:prstGeom prst="rect">
            <a:avLst/>
          </a:prstGeom>
          <a:noFill/>
        </p:spPr>
        <p:txBody>
          <a:bodyPr wrap="square">
            <a:spAutoFit/>
          </a:bodyPr>
          <a:lstStyle/>
          <a:p>
            <a:pPr algn="ctr"/>
            <a:r>
              <a:rPr lang="en-US" sz="1400" dirty="0">
                <a:solidFill>
                  <a:schemeClr val="bg1"/>
                </a:solidFill>
              </a:rPr>
              <a:t>Focused efforts to improve procedural quality and safety</a:t>
            </a:r>
          </a:p>
        </p:txBody>
      </p:sp>
      <p:sp>
        <p:nvSpPr>
          <p:cNvPr id="53" name="TextBox 52">
            <a:extLst>
              <a:ext uri="{FF2B5EF4-FFF2-40B4-BE49-F238E27FC236}">
                <a16:creationId xmlns:a16="http://schemas.microsoft.com/office/drawing/2014/main" id="{D3FFDF28-27F2-639A-D514-783CC2DED712}"/>
              </a:ext>
            </a:extLst>
          </p:cNvPr>
          <p:cNvSpPr txBox="1"/>
          <p:nvPr/>
        </p:nvSpPr>
        <p:spPr>
          <a:xfrm>
            <a:off x="7600951" y="1841035"/>
            <a:ext cx="1866898" cy="523220"/>
          </a:xfrm>
          <a:prstGeom prst="rect">
            <a:avLst/>
          </a:prstGeom>
          <a:noFill/>
        </p:spPr>
        <p:txBody>
          <a:bodyPr wrap="square">
            <a:spAutoFit/>
          </a:bodyPr>
          <a:lstStyle/>
          <a:p>
            <a:pPr algn="ctr"/>
            <a:r>
              <a:rPr lang="en-US" sz="1400" dirty="0">
                <a:solidFill>
                  <a:schemeClr val="bg1"/>
                </a:solidFill>
              </a:rPr>
              <a:t>Lessons shared with everyone</a:t>
            </a:r>
          </a:p>
        </p:txBody>
      </p:sp>
      <p:cxnSp>
        <p:nvCxnSpPr>
          <p:cNvPr id="6" name="Straight Connector 5">
            <a:extLst>
              <a:ext uri="{FF2B5EF4-FFF2-40B4-BE49-F238E27FC236}">
                <a16:creationId xmlns:a16="http://schemas.microsoft.com/office/drawing/2014/main" id="{DEB367D7-C075-7FD1-E901-1FED7CD4E227}"/>
              </a:ext>
            </a:extLst>
          </p:cNvPr>
          <p:cNvCxnSpPr>
            <a:cxnSpLocks/>
          </p:cNvCxnSpPr>
          <p:nvPr/>
        </p:nvCxnSpPr>
        <p:spPr>
          <a:xfrm>
            <a:off x="2324100" y="4118017"/>
            <a:ext cx="0" cy="1265992"/>
          </a:xfrm>
          <a:prstGeom prst="line">
            <a:avLst/>
          </a:prstGeom>
          <a:ln w="1206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588253"/>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85F0F-496D-BF8C-2F2A-E1FC00B96873}"/>
              </a:ext>
            </a:extLst>
          </p:cNvPr>
          <p:cNvSpPr>
            <a:spLocks noGrp="1"/>
          </p:cNvSpPr>
          <p:nvPr>
            <p:ph type="title"/>
          </p:nvPr>
        </p:nvSpPr>
        <p:spPr/>
        <p:txBody>
          <a:bodyPr/>
          <a:lstStyle/>
          <a:p>
            <a:r>
              <a:rPr lang="en-US" dirty="0"/>
              <a:t>The CQI Model</a:t>
            </a:r>
            <a:endParaRPr lang="en-US" sz="2800" dirty="0"/>
          </a:p>
        </p:txBody>
      </p:sp>
      <p:sp>
        <p:nvSpPr>
          <p:cNvPr id="3" name="Content Placeholder 2">
            <a:extLst>
              <a:ext uri="{FF2B5EF4-FFF2-40B4-BE49-F238E27FC236}">
                <a16:creationId xmlns:a16="http://schemas.microsoft.com/office/drawing/2014/main" id="{2DE34EA2-5459-FA8D-BE8F-E3560764DA1A}"/>
              </a:ext>
            </a:extLst>
          </p:cNvPr>
          <p:cNvSpPr>
            <a:spLocks noGrp="1"/>
          </p:cNvSpPr>
          <p:nvPr>
            <p:ph idx="1"/>
          </p:nvPr>
        </p:nvSpPr>
        <p:spPr>
          <a:xfrm>
            <a:off x="838201" y="1825626"/>
            <a:ext cx="3772110" cy="1052486"/>
          </a:xfrm>
        </p:spPr>
        <p:txBody>
          <a:bodyPr>
            <a:normAutofit/>
          </a:bodyPr>
          <a:lstStyle/>
          <a:p>
            <a:pPr marL="0" indent="0">
              <a:buNone/>
            </a:pPr>
            <a:r>
              <a:rPr lang="en-US" sz="4400" dirty="0"/>
              <a:t>It’s working…</a:t>
            </a:r>
            <a:endParaRPr lang="en-US" sz="2400" dirty="0"/>
          </a:p>
        </p:txBody>
      </p:sp>
      <p:pic>
        <p:nvPicPr>
          <p:cNvPr id="8" name="Picture 7">
            <a:extLst>
              <a:ext uri="{FF2B5EF4-FFF2-40B4-BE49-F238E27FC236}">
                <a16:creationId xmlns:a16="http://schemas.microsoft.com/office/drawing/2014/main" id="{A7F22A61-F6BD-C109-F45F-60ABE45062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65471" y="3198751"/>
            <a:ext cx="2354028" cy="2393926"/>
          </a:xfrm>
          <a:prstGeom prst="rect">
            <a:avLst/>
          </a:prstGeom>
        </p:spPr>
      </p:pic>
      <p:grpSp>
        <p:nvGrpSpPr>
          <p:cNvPr id="14" name="Group 13">
            <a:extLst>
              <a:ext uri="{FF2B5EF4-FFF2-40B4-BE49-F238E27FC236}">
                <a16:creationId xmlns:a16="http://schemas.microsoft.com/office/drawing/2014/main" id="{144F7DDB-5222-0F91-0666-0D0970DEAF5C}"/>
              </a:ext>
            </a:extLst>
          </p:cNvPr>
          <p:cNvGrpSpPr/>
          <p:nvPr/>
        </p:nvGrpSpPr>
        <p:grpSpPr>
          <a:xfrm>
            <a:off x="7266025" y="1600609"/>
            <a:ext cx="4275772" cy="1211446"/>
            <a:chOff x="7266025" y="1600609"/>
            <a:chExt cx="4275772" cy="1211446"/>
          </a:xfrm>
        </p:grpSpPr>
        <p:sp>
          <p:nvSpPr>
            <p:cNvPr id="9" name="Arrow: Down 8">
              <a:extLst>
                <a:ext uri="{FF2B5EF4-FFF2-40B4-BE49-F238E27FC236}">
                  <a16:creationId xmlns:a16="http://schemas.microsoft.com/office/drawing/2014/main" id="{4E702169-525A-03D3-D5CE-171BF00AE410}"/>
                </a:ext>
              </a:extLst>
            </p:cNvPr>
            <p:cNvSpPr/>
            <p:nvPr/>
          </p:nvSpPr>
          <p:spPr>
            <a:xfrm>
              <a:off x="7266025" y="1759569"/>
              <a:ext cx="1079292" cy="1052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Content Placeholder 2">
              <a:extLst>
                <a:ext uri="{FF2B5EF4-FFF2-40B4-BE49-F238E27FC236}">
                  <a16:creationId xmlns:a16="http://schemas.microsoft.com/office/drawing/2014/main" id="{434CE5B4-D00C-383B-0748-73DB09B7C981}"/>
                </a:ext>
              </a:extLst>
            </p:cNvPr>
            <p:cNvSpPr txBox="1">
              <a:spLocks/>
            </p:cNvSpPr>
            <p:nvPr/>
          </p:nvSpPr>
          <p:spPr>
            <a:xfrm>
              <a:off x="8539942" y="1600609"/>
              <a:ext cx="3001855" cy="1185560"/>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3000" kern="1200">
                  <a:solidFill>
                    <a:srgbClr val="00274C"/>
                  </a:solidFill>
                  <a:latin typeface="Arial Nova" panose="020B0504020202020204" pitchFamily="34" charset="0"/>
                  <a:ea typeface="+mn-ea"/>
                  <a:cs typeface="+mn-cs"/>
                </a:defRPr>
              </a:lvl1pPr>
              <a:lvl2pPr marL="746125" indent="-288925" algn="l" defTabSz="914400" rtl="0" eaLnBrk="1" latinLnBrk="0" hangingPunct="1">
                <a:lnSpc>
                  <a:spcPct val="90000"/>
                </a:lnSpc>
                <a:spcBef>
                  <a:spcPts val="500"/>
                </a:spcBef>
                <a:buFont typeface="Arial" panose="020B0604020202020204" pitchFamily="34" charset="0"/>
                <a:buChar char="•"/>
                <a:tabLst/>
                <a:defRPr sz="2400" kern="1200">
                  <a:solidFill>
                    <a:srgbClr val="00274C"/>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74C"/>
                  </a:solidFill>
                  <a:latin typeface="Arial Nova" panose="020B0504020202020204" pitchFamily="34" charset="0"/>
                  <a:ea typeface="+mn-ea"/>
                  <a:cs typeface="+mn-cs"/>
                </a:defRPr>
              </a:lvl3pPr>
              <a:lvl4pPr marL="577850" indent="-233363" algn="l" defTabSz="914400" rtl="0" eaLnBrk="1" latinLnBrk="0" hangingPunct="1">
                <a:lnSpc>
                  <a:spcPct val="90000"/>
                </a:lnSpc>
                <a:spcBef>
                  <a:spcPts val="500"/>
                </a:spcBef>
                <a:buSzPct val="80000"/>
                <a:buFont typeface="Courier New" panose="02070309020205020404" pitchFamily="49" charset="0"/>
                <a:buChar char="o"/>
                <a:tabLst/>
                <a:defRPr sz="2400" kern="1200">
                  <a:solidFill>
                    <a:schemeClr val="tx1"/>
                  </a:solidFill>
                  <a:latin typeface="+mn-lt"/>
                  <a:ea typeface="+mn-ea"/>
                  <a:cs typeface="+mn-cs"/>
                </a:defRPr>
              </a:lvl4pPr>
              <a:lvl5pPr marL="1539875" indent="-228600" algn="l" defTabSz="914400" rtl="0" eaLnBrk="1" latinLnBrk="0" hangingPunct="1">
                <a:lnSpc>
                  <a:spcPct val="90000"/>
                </a:lnSpc>
                <a:spcBef>
                  <a:spcPts val="500"/>
                </a:spcBef>
                <a:buFont typeface="Arial" panose="020B0604020202020204" pitchFamily="34" charset="0"/>
                <a:buChar char="•"/>
                <a:defRPr sz="1800" kern="1200">
                  <a:solidFill>
                    <a:srgbClr val="00274C"/>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200" dirty="0"/>
                <a:t>Decreased complications</a:t>
              </a:r>
            </a:p>
          </p:txBody>
        </p:sp>
      </p:grpSp>
      <p:grpSp>
        <p:nvGrpSpPr>
          <p:cNvPr id="15" name="Group 14">
            <a:extLst>
              <a:ext uri="{FF2B5EF4-FFF2-40B4-BE49-F238E27FC236}">
                <a16:creationId xmlns:a16="http://schemas.microsoft.com/office/drawing/2014/main" id="{26F8D17B-3689-E7F0-5639-9D6922802707}"/>
              </a:ext>
            </a:extLst>
          </p:cNvPr>
          <p:cNvGrpSpPr/>
          <p:nvPr/>
        </p:nvGrpSpPr>
        <p:grpSpPr>
          <a:xfrm>
            <a:off x="7266025" y="3869471"/>
            <a:ext cx="4610310" cy="1185560"/>
            <a:chOff x="7266025" y="3869471"/>
            <a:chExt cx="4610310" cy="1185560"/>
          </a:xfrm>
        </p:grpSpPr>
        <p:sp>
          <p:nvSpPr>
            <p:cNvPr id="10" name="Arrow: Down 9">
              <a:extLst>
                <a:ext uri="{FF2B5EF4-FFF2-40B4-BE49-F238E27FC236}">
                  <a16:creationId xmlns:a16="http://schemas.microsoft.com/office/drawing/2014/main" id="{B099850F-906A-604F-752E-F16589D28A72}"/>
                </a:ext>
              </a:extLst>
            </p:cNvPr>
            <p:cNvSpPr/>
            <p:nvPr/>
          </p:nvSpPr>
          <p:spPr>
            <a:xfrm rot="10800000">
              <a:off x="7266025" y="3869471"/>
              <a:ext cx="1079292" cy="1052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07DAA2F9-0DB6-D232-DCFD-9E98ABD1D40C}"/>
                </a:ext>
              </a:extLst>
            </p:cNvPr>
            <p:cNvSpPr txBox="1">
              <a:spLocks/>
            </p:cNvSpPr>
            <p:nvPr/>
          </p:nvSpPr>
          <p:spPr>
            <a:xfrm>
              <a:off x="8539942" y="3869471"/>
              <a:ext cx="3336393" cy="1185560"/>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3000" kern="1200">
                  <a:solidFill>
                    <a:srgbClr val="00274C"/>
                  </a:solidFill>
                  <a:latin typeface="Arial Nova" panose="020B0504020202020204" pitchFamily="34" charset="0"/>
                  <a:ea typeface="+mn-ea"/>
                  <a:cs typeface="+mn-cs"/>
                </a:defRPr>
              </a:lvl1pPr>
              <a:lvl2pPr marL="746125" indent="-288925" algn="l" defTabSz="914400" rtl="0" eaLnBrk="1" latinLnBrk="0" hangingPunct="1">
                <a:lnSpc>
                  <a:spcPct val="90000"/>
                </a:lnSpc>
                <a:spcBef>
                  <a:spcPts val="500"/>
                </a:spcBef>
                <a:buFont typeface="Arial" panose="020B0604020202020204" pitchFamily="34" charset="0"/>
                <a:buChar char="•"/>
                <a:tabLst/>
                <a:defRPr sz="2400" kern="1200">
                  <a:solidFill>
                    <a:srgbClr val="00274C"/>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74C"/>
                  </a:solidFill>
                  <a:latin typeface="Arial Nova" panose="020B0504020202020204" pitchFamily="34" charset="0"/>
                  <a:ea typeface="+mn-ea"/>
                  <a:cs typeface="+mn-cs"/>
                </a:defRPr>
              </a:lvl3pPr>
              <a:lvl4pPr marL="577850" indent="-233363" algn="l" defTabSz="914400" rtl="0" eaLnBrk="1" latinLnBrk="0" hangingPunct="1">
                <a:lnSpc>
                  <a:spcPct val="90000"/>
                </a:lnSpc>
                <a:spcBef>
                  <a:spcPts val="500"/>
                </a:spcBef>
                <a:buSzPct val="80000"/>
                <a:buFont typeface="Courier New" panose="02070309020205020404" pitchFamily="49" charset="0"/>
                <a:buChar char="o"/>
                <a:tabLst/>
                <a:defRPr sz="2400" kern="1200">
                  <a:solidFill>
                    <a:schemeClr val="tx1"/>
                  </a:solidFill>
                  <a:latin typeface="+mn-lt"/>
                  <a:ea typeface="+mn-ea"/>
                  <a:cs typeface="+mn-cs"/>
                </a:defRPr>
              </a:lvl4pPr>
              <a:lvl5pPr marL="1539875" indent="-228600" algn="l" defTabSz="914400" rtl="0" eaLnBrk="1" latinLnBrk="0" hangingPunct="1">
                <a:lnSpc>
                  <a:spcPct val="90000"/>
                </a:lnSpc>
                <a:spcBef>
                  <a:spcPts val="500"/>
                </a:spcBef>
                <a:buFont typeface="Arial" panose="020B0604020202020204" pitchFamily="34" charset="0"/>
                <a:buChar char="•"/>
                <a:defRPr sz="1800" kern="1200">
                  <a:solidFill>
                    <a:srgbClr val="00274C"/>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200" dirty="0"/>
                <a:t>Improved patient outcomes</a:t>
              </a:r>
            </a:p>
          </p:txBody>
        </p:sp>
      </p:grpSp>
      <p:sp>
        <p:nvSpPr>
          <p:cNvPr id="4" name="TextBox 3">
            <a:extLst>
              <a:ext uri="{FF2B5EF4-FFF2-40B4-BE49-F238E27FC236}">
                <a16:creationId xmlns:a16="http://schemas.microsoft.com/office/drawing/2014/main" id="{50AD5B00-E43C-A4FA-5D07-71B4906AD997}"/>
              </a:ext>
            </a:extLst>
          </p:cNvPr>
          <p:cNvSpPr txBox="1"/>
          <p:nvPr/>
        </p:nvSpPr>
        <p:spPr>
          <a:xfrm>
            <a:off x="5228212" y="5849914"/>
            <a:ext cx="7468456" cy="307777"/>
          </a:xfrm>
          <a:prstGeom prst="rect">
            <a:avLst/>
          </a:prstGeom>
          <a:noFill/>
        </p:spPr>
        <p:txBody>
          <a:bodyPr wrap="square" rtlCol="0">
            <a:spAutoFit/>
          </a:bodyPr>
          <a:lstStyle/>
          <a:p>
            <a:r>
              <a:rPr lang="en-US" sz="1400" dirty="0"/>
              <a:t>Source: </a:t>
            </a:r>
            <a:r>
              <a:rPr lang="en-US" sz="1400" dirty="0">
                <a:hlinkClick r:id="rId4"/>
              </a:rPr>
              <a:t>https://www.valuepartnerships.com/programs/collaborative-quality-initiatives/</a:t>
            </a:r>
            <a:r>
              <a:rPr lang="en-US" sz="1400" dirty="0"/>
              <a:t> </a:t>
            </a:r>
          </a:p>
        </p:txBody>
      </p:sp>
    </p:spTree>
    <p:extLst>
      <p:ext uri="{BB962C8B-B14F-4D97-AF65-F5344CB8AC3E}">
        <p14:creationId xmlns:p14="http://schemas.microsoft.com/office/powerpoint/2010/main" val="2514031563"/>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4BEF2C-0E16-D9C4-92CA-775CF692C72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0"/>
            <a:ext cx="12192000" cy="6858000"/>
          </a:xfrm>
          <a:prstGeom prst="rect">
            <a:avLst/>
          </a:prstGeom>
        </p:spPr>
      </p:pic>
    </p:spTree>
    <p:extLst>
      <p:ext uri="{BB962C8B-B14F-4D97-AF65-F5344CB8AC3E}">
        <p14:creationId xmlns:p14="http://schemas.microsoft.com/office/powerpoint/2010/main" val="3963864147"/>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B6F7-322B-BD9D-B865-50E89779665E}"/>
              </a:ext>
            </a:extLst>
          </p:cNvPr>
          <p:cNvSpPr>
            <a:spLocks noGrp="1"/>
          </p:cNvSpPr>
          <p:nvPr>
            <p:ph type="title"/>
          </p:nvPr>
        </p:nvSpPr>
        <p:spPr/>
        <p:txBody>
          <a:bodyPr>
            <a:normAutofit/>
          </a:bodyPr>
          <a:lstStyle/>
          <a:p>
            <a:pPr marL="0" marR="0">
              <a:lnSpc>
                <a:spcPct val="107000"/>
              </a:lnSpc>
              <a:spcBef>
                <a:spcPts val="0"/>
              </a:spcBef>
              <a:spcAft>
                <a:spcPts val="800"/>
              </a:spcAft>
            </a:pPr>
            <a:r>
              <a:rPr lang="en-US" dirty="0">
                <a:ea typeface="Calibri" panose="020F0502020204030204" pitchFamily="34" charset="0"/>
              </a:rPr>
              <a:t>BMC2 VS Clinical QI Lead</a:t>
            </a:r>
          </a:p>
        </p:txBody>
      </p:sp>
      <p:sp>
        <p:nvSpPr>
          <p:cNvPr id="17" name="TextBox 16">
            <a:extLst>
              <a:ext uri="{FF2B5EF4-FFF2-40B4-BE49-F238E27FC236}">
                <a16:creationId xmlns:a16="http://schemas.microsoft.com/office/drawing/2014/main" id="{2CCFFD1F-4431-1794-C11B-6ED74F7324F0}"/>
              </a:ext>
            </a:extLst>
          </p:cNvPr>
          <p:cNvSpPr txBox="1"/>
          <p:nvPr/>
        </p:nvSpPr>
        <p:spPr>
          <a:xfrm>
            <a:off x="6117464" y="2828835"/>
            <a:ext cx="4574831" cy="1200329"/>
          </a:xfrm>
          <a:prstGeom prst="rect">
            <a:avLst/>
          </a:prstGeom>
          <a:noFill/>
        </p:spPr>
        <p:txBody>
          <a:bodyPr wrap="square" rtlCol="0">
            <a:spAutoFit/>
          </a:bodyPr>
          <a:lstStyle/>
          <a:p>
            <a:r>
              <a:rPr lang="en-US" sz="3200" b="1" dirty="0">
                <a:solidFill>
                  <a:srgbClr val="00274C"/>
                </a:solidFill>
                <a:latin typeface="Arial Nova" panose="020B0504020202020204" pitchFamily="34" charset="0"/>
              </a:rPr>
              <a:t>Rebecca Fleckenstein</a:t>
            </a:r>
          </a:p>
          <a:p>
            <a:r>
              <a:rPr lang="en-US" sz="2000" i="0" dirty="0">
                <a:solidFill>
                  <a:srgbClr val="00274C"/>
                </a:solidFill>
                <a:effectLst/>
                <a:latin typeface="Arial Nova" panose="020B0504020202020204" pitchFamily="34" charset="0"/>
              </a:rPr>
              <a:t>VS Clinical Quality Improvement Lead</a:t>
            </a:r>
          </a:p>
          <a:p>
            <a:r>
              <a:rPr lang="en-US" sz="2000" dirty="0">
                <a:solidFill>
                  <a:srgbClr val="00274C"/>
                </a:solidFill>
                <a:latin typeface="Arial Nova" panose="020B0504020202020204" pitchFamily="34" charset="0"/>
                <a:hlinkClick r:id="rId3"/>
              </a:rPr>
              <a:t>rflecke@med.umich.edu</a:t>
            </a:r>
            <a:r>
              <a:rPr lang="en-US" sz="2000" dirty="0">
                <a:solidFill>
                  <a:srgbClr val="00274C"/>
                </a:solidFill>
                <a:latin typeface="Arial Nova" panose="020B0504020202020204" pitchFamily="34" charset="0"/>
              </a:rPr>
              <a:t> </a:t>
            </a:r>
          </a:p>
        </p:txBody>
      </p:sp>
      <p:pic>
        <p:nvPicPr>
          <p:cNvPr id="4" name="Picture 3">
            <a:extLst>
              <a:ext uri="{FF2B5EF4-FFF2-40B4-BE49-F238E27FC236}">
                <a16:creationId xmlns:a16="http://schemas.microsoft.com/office/drawing/2014/main" id="{6FB4BEA9-9224-CC8C-3CB3-350E7AC4C4F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38683" y="1690688"/>
            <a:ext cx="3910569" cy="3896139"/>
          </a:xfrm>
          <a:prstGeom prst="rect">
            <a:avLst/>
          </a:prstGeom>
        </p:spPr>
      </p:pic>
    </p:spTree>
    <p:extLst>
      <p:ext uri="{BB962C8B-B14F-4D97-AF65-F5344CB8AC3E}">
        <p14:creationId xmlns:p14="http://schemas.microsoft.com/office/powerpoint/2010/main" val="1826245535"/>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B40BE4-CEC7-18D4-E06D-30425F5A15B5}"/>
              </a:ext>
            </a:extLst>
          </p:cNvPr>
          <p:cNvSpPr>
            <a:spLocks noGrp="1"/>
          </p:cNvSpPr>
          <p:nvPr>
            <p:ph type="title"/>
          </p:nvPr>
        </p:nvSpPr>
        <p:spPr/>
        <p:txBody>
          <a:bodyPr/>
          <a:lstStyle/>
          <a:p>
            <a:r>
              <a:rPr lang="en-US" dirty="0"/>
              <a:t>Please proceed to</a:t>
            </a:r>
          </a:p>
        </p:txBody>
      </p:sp>
      <p:sp>
        <p:nvSpPr>
          <p:cNvPr id="7" name="Text Placeholder 6">
            <a:extLst>
              <a:ext uri="{FF2B5EF4-FFF2-40B4-BE49-F238E27FC236}">
                <a16:creationId xmlns:a16="http://schemas.microsoft.com/office/drawing/2014/main" id="{FF8B7ED7-36A5-29BA-632A-3B370112C6CD}"/>
              </a:ext>
            </a:extLst>
          </p:cNvPr>
          <p:cNvSpPr>
            <a:spLocks noGrp="1"/>
          </p:cNvSpPr>
          <p:nvPr>
            <p:ph type="body" sz="quarter" idx="10"/>
          </p:nvPr>
        </p:nvSpPr>
        <p:spPr/>
        <p:txBody>
          <a:bodyPr/>
          <a:lstStyle/>
          <a:p>
            <a:r>
              <a:rPr lang="en-US" dirty="0"/>
              <a:t>BMC2 VS Coordinator Responsibilities</a:t>
            </a:r>
          </a:p>
        </p:txBody>
      </p:sp>
    </p:spTree>
    <p:extLst>
      <p:ext uri="{BB962C8B-B14F-4D97-AF65-F5344CB8AC3E}">
        <p14:creationId xmlns:p14="http://schemas.microsoft.com/office/powerpoint/2010/main" val="493303337"/>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855D-80DD-FF50-A87D-98013EB0B893}"/>
              </a:ext>
            </a:extLst>
          </p:cNvPr>
          <p:cNvSpPr>
            <a:spLocks noGrp="1"/>
          </p:cNvSpPr>
          <p:nvPr>
            <p:ph type="title"/>
          </p:nvPr>
        </p:nvSpPr>
        <p:spPr/>
        <p:txBody>
          <a:bodyPr/>
          <a:lstStyle/>
          <a:p>
            <a:r>
              <a:rPr lang="en-US" dirty="0">
                <a:solidFill>
                  <a:srgbClr val="00274C"/>
                </a:solidFill>
              </a:rPr>
              <a:t>Introduction to BMC2</a:t>
            </a:r>
            <a:endParaRPr lang="en-US" dirty="0"/>
          </a:p>
        </p:txBody>
      </p:sp>
    </p:spTree>
    <p:extLst>
      <p:ext uri="{BB962C8B-B14F-4D97-AF65-F5344CB8AC3E}">
        <p14:creationId xmlns:p14="http://schemas.microsoft.com/office/powerpoint/2010/main" val="2042764453"/>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6FAB-ABB6-E536-CE4F-E0B71C780D1D}"/>
              </a:ext>
            </a:extLst>
          </p:cNvPr>
          <p:cNvSpPr>
            <a:spLocks noGrp="1"/>
          </p:cNvSpPr>
          <p:nvPr>
            <p:ph type="title"/>
          </p:nvPr>
        </p:nvSpPr>
        <p:spPr/>
        <p:txBody>
          <a:bodyPr/>
          <a:lstStyle/>
          <a:p>
            <a:r>
              <a:rPr lang="en-US" sz="6000" dirty="0">
                <a:effectLst/>
                <a:ea typeface="Calibri" panose="020F0502020204030204" pitchFamily="34" charset="0"/>
                <a:cs typeface="Times New Roman" panose="02020603050405020304" pitchFamily="18" charset="0"/>
              </a:rPr>
              <a:t>BCBSM Financial Support</a:t>
            </a:r>
            <a:endParaRPr lang="en-US" dirty="0"/>
          </a:p>
        </p:txBody>
      </p:sp>
    </p:spTree>
    <p:extLst>
      <p:ext uri="{BB962C8B-B14F-4D97-AF65-F5344CB8AC3E}">
        <p14:creationId xmlns:p14="http://schemas.microsoft.com/office/powerpoint/2010/main" val="2193805061"/>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D41F67-54E6-C7CA-5680-FFE24A2D78D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5924" y="260604"/>
            <a:ext cx="8820151" cy="5977870"/>
          </a:xfrm>
          <a:prstGeom prst="rect">
            <a:avLst/>
          </a:prstGeom>
        </p:spPr>
      </p:pic>
      <p:sp>
        <p:nvSpPr>
          <p:cNvPr id="2" name="Star: 5 Points 1">
            <a:extLst>
              <a:ext uri="{FF2B5EF4-FFF2-40B4-BE49-F238E27FC236}">
                <a16:creationId xmlns:a16="http://schemas.microsoft.com/office/drawing/2014/main" id="{A3C63781-B8D3-4E97-832C-FD9F5DB1D186}"/>
              </a:ext>
            </a:extLst>
          </p:cNvPr>
          <p:cNvSpPr/>
          <p:nvPr/>
        </p:nvSpPr>
        <p:spPr>
          <a:xfrm>
            <a:off x="6337300" y="1054100"/>
            <a:ext cx="292100" cy="254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5 Points 4">
            <a:extLst>
              <a:ext uri="{FF2B5EF4-FFF2-40B4-BE49-F238E27FC236}">
                <a16:creationId xmlns:a16="http://schemas.microsoft.com/office/drawing/2014/main" id="{0BC3013A-9ED3-43A2-A109-828BB6BDDCFD}"/>
              </a:ext>
            </a:extLst>
          </p:cNvPr>
          <p:cNvSpPr/>
          <p:nvPr/>
        </p:nvSpPr>
        <p:spPr>
          <a:xfrm>
            <a:off x="8102600" y="2044700"/>
            <a:ext cx="292100" cy="254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tar: 5 Points 5">
            <a:extLst>
              <a:ext uri="{FF2B5EF4-FFF2-40B4-BE49-F238E27FC236}">
                <a16:creationId xmlns:a16="http://schemas.microsoft.com/office/drawing/2014/main" id="{E6A38841-24E2-4B42-AE96-EB67621E6DEA}"/>
              </a:ext>
            </a:extLst>
          </p:cNvPr>
          <p:cNvSpPr/>
          <p:nvPr/>
        </p:nvSpPr>
        <p:spPr>
          <a:xfrm>
            <a:off x="5949949" y="4927600"/>
            <a:ext cx="292100" cy="254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1700775"/>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B6F7-322B-BD9D-B865-50E89779665E}"/>
              </a:ext>
            </a:extLst>
          </p:cNvPr>
          <p:cNvSpPr>
            <a:spLocks noGrp="1"/>
          </p:cNvSpPr>
          <p:nvPr>
            <p:ph type="title"/>
          </p:nvPr>
        </p:nvSpPr>
        <p:spPr/>
        <p:txBody>
          <a:bodyPr>
            <a:normAutofit/>
          </a:bodyPr>
          <a:lstStyle/>
          <a:p>
            <a:r>
              <a:rPr lang="en-US" dirty="0"/>
              <a:t>BMC2 Vascular Surgery Procedures</a:t>
            </a:r>
          </a:p>
        </p:txBody>
      </p:sp>
      <p:sp>
        <p:nvSpPr>
          <p:cNvPr id="3" name="Content Placeholder 2">
            <a:extLst>
              <a:ext uri="{FF2B5EF4-FFF2-40B4-BE49-F238E27FC236}">
                <a16:creationId xmlns:a16="http://schemas.microsoft.com/office/drawing/2014/main" id="{460CBD98-7ECB-8CA4-2B75-8B55B547392B}"/>
              </a:ext>
            </a:extLst>
          </p:cNvPr>
          <p:cNvSpPr>
            <a:spLocks noGrp="1"/>
          </p:cNvSpPr>
          <p:nvPr>
            <p:ph idx="1"/>
          </p:nvPr>
        </p:nvSpPr>
        <p:spPr/>
        <p:txBody>
          <a:bodyPr/>
          <a:lstStyle/>
          <a:p>
            <a:pPr algn="l">
              <a:buFont typeface="Arial" panose="020B0604020202020204" pitchFamily="34" charset="0"/>
              <a:buChar char="•"/>
            </a:pPr>
            <a:r>
              <a:rPr lang="en-US" b="0" i="0" dirty="0">
                <a:solidFill>
                  <a:schemeClr val="tx2"/>
                </a:solidFill>
                <a:effectLst/>
              </a:rPr>
              <a:t>Open Abdominal Aneurysm Repair (OAAA)</a:t>
            </a:r>
          </a:p>
          <a:p>
            <a:pPr algn="l">
              <a:buFont typeface="Arial" panose="020B0604020202020204" pitchFamily="34" charset="0"/>
              <a:buChar char="•"/>
            </a:pPr>
            <a:r>
              <a:rPr lang="en-US" b="0" i="0" dirty="0">
                <a:solidFill>
                  <a:schemeClr val="tx2"/>
                </a:solidFill>
                <a:effectLst/>
              </a:rPr>
              <a:t>Endovascular Abdominal Aneurysm Repair (EVAR), Infrarenal, Suprarenal, and Juxtarenal Repairs</a:t>
            </a:r>
          </a:p>
          <a:p>
            <a:pPr algn="l">
              <a:buFont typeface="Arial" panose="020B0604020202020204" pitchFamily="34" charset="0"/>
              <a:buChar char="•"/>
            </a:pPr>
            <a:r>
              <a:rPr lang="en-US" b="0" i="0" dirty="0">
                <a:solidFill>
                  <a:schemeClr val="tx2"/>
                </a:solidFill>
                <a:effectLst/>
              </a:rPr>
              <a:t>Open Bypass Procedures, Upper and Lower Extremity</a:t>
            </a:r>
          </a:p>
          <a:p>
            <a:pPr algn="l">
              <a:buFont typeface="Arial" panose="020B0604020202020204" pitchFamily="34" charset="0"/>
              <a:buChar char="•"/>
            </a:pPr>
            <a:r>
              <a:rPr lang="en-US" b="0" i="0" dirty="0">
                <a:solidFill>
                  <a:schemeClr val="tx2"/>
                </a:solidFill>
                <a:effectLst/>
              </a:rPr>
              <a:t>Open Thrombectomy Procedures, Upper and Lower Extremity</a:t>
            </a:r>
          </a:p>
          <a:p>
            <a:pPr algn="l">
              <a:buFont typeface="Arial" panose="020B0604020202020204" pitchFamily="34" charset="0"/>
              <a:buChar char="•"/>
            </a:pPr>
            <a:r>
              <a:rPr lang="en-US" b="0" i="0" dirty="0">
                <a:solidFill>
                  <a:schemeClr val="tx2"/>
                </a:solidFill>
                <a:effectLst/>
              </a:rPr>
              <a:t>Carotid Stenting (CAS)</a:t>
            </a:r>
          </a:p>
          <a:p>
            <a:pPr algn="l">
              <a:buFont typeface="Arial" panose="020B0604020202020204" pitchFamily="34" charset="0"/>
              <a:buChar char="•"/>
            </a:pPr>
            <a:r>
              <a:rPr lang="en-US" b="0" i="0" dirty="0">
                <a:solidFill>
                  <a:schemeClr val="tx2"/>
                </a:solidFill>
                <a:effectLst/>
              </a:rPr>
              <a:t>Carotid Endarterectomy (CEA)</a:t>
            </a:r>
          </a:p>
        </p:txBody>
      </p:sp>
    </p:spTree>
    <p:extLst>
      <p:ext uri="{BB962C8B-B14F-4D97-AF65-F5344CB8AC3E}">
        <p14:creationId xmlns:p14="http://schemas.microsoft.com/office/powerpoint/2010/main" val="250193122"/>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52CA-D600-DCA5-6BFD-F06098256204}"/>
              </a:ext>
            </a:extLst>
          </p:cNvPr>
          <p:cNvSpPr>
            <a:spLocks noGrp="1"/>
          </p:cNvSpPr>
          <p:nvPr>
            <p:ph type="title"/>
          </p:nvPr>
        </p:nvSpPr>
        <p:spPr/>
        <p:txBody>
          <a:bodyPr/>
          <a:lstStyle/>
          <a:p>
            <a:r>
              <a:rPr lang="en-US" sz="6000" dirty="0">
                <a:effectLst/>
                <a:ea typeface="Calibri" panose="020F0502020204030204" pitchFamily="34" charset="0"/>
                <a:cs typeface="Times New Roman" panose="02020603050405020304" pitchFamily="18" charset="0"/>
              </a:rPr>
              <a:t>BMC2 VS Data Collection</a:t>
            </a:r>
            <a:endParaRPr lang="en-US" dirty="0"/>
          </a:p>
        </p:txBody>
      </p:sp>
    </p:spTree>
    <p:extLst>
      <p:ext uri="{BB962C8B-B14F-4D97-AF65-F5344CB8AC3E}">
        <p14:creationId xmlns:p14="http://schemas.microsoft.com/office/powerpoint/2010/main" val="1641218415"/>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E0CD-7DF1-2310-7830-3B632828C564}"/>
              </a:ext>
            </a:extLst>
          </p:cNvPr>
          <p:cNvSpPr>
            <a:spLocks noGrp="1"/>
          </p:cNvSpPr>
          <p:nvPr>
            <p:ph type="title"/>
          </p:nvPr>
        </p:nvSpPr>
        <p:spPr/>
        <p:txBody>
          <a:bodyPr>
            <a:normAutofit fontScale="90000"/>
          </a:bodyPr>
          <a:lstStyle/>
          <a:p>
            <a:r>
              <a:rPr lang="en-US" dirty="0">
                <a:solidFill>
                  <a:srgbClr val="00274C"/>
                </a:solidFill>
              </a:rPr>
              <a:t>The CQI Model of Quality Improvement</a:t>
            </a:r>
            <a:endParaRPr lang="en-US" dirty="0"/>
          </a:p>
        </p:txBody>
      </p:sp>
      <p:sp>
        <p:nvSpPr>
          <p:cNvPr id="3" name="Text Placeholder 2">
            <a:extLst>
              <a:ext uri="{FF2B5EF4-FFF2-40B4-BE49-F238E27FC236}">
                <a16:creationId xmlns:a16="http://schemas.microsoft.com/office/drawing/2014/main" id="{BD92697D-C950-A0A3-D84B-41DD9377837A}"/>
              </a:ext>
            </a:extLst>
          </p:cNvPr>
          <p:cNvSpPr>
            <a:spLocks noGrp="1"/>
          </p:cNvSpPr>
          <p:nvPr>
            <p:ph type="body" sz="quarter" idx="10"/>
          </p:nvPr>
        </p:nvSpPr>
        <p:spPr/>
        <p:txBody>
          <a:bodyPr/>
          <a:lstStyle/>
          <a:p>
            <a:r>
              <a:rPr lang="en-US" dirty="0"/>
              <a:t>BCBSM  |  Coordinating Center  |  Participating Hospitals</a:t>
            </a:r>
          </a:p>
          <a:p>
            <a:endParaRPr lang="en-US" dirty="0"/>
          </a:p>
        </p:txBody>
      </p:sp>
    </p:spTree>
    <p:extLst>
      <p:ext uri="{BB962C8B-B14F-4D97-AF65-F5344CB8AC3E}">
        <p14:creationId xmlns:p14="http://schemas.microsoft.com/office/powerpoint/2010/main" val="321441275"/>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85F0F-496D-BF8C-2F2A-E1FC00B96873}"/>
              </a:ext>
            </a:extLst>
          </p:cNvPr>
          <p:cNvSpPr>
            <a:spLocks noGrp="1"/>
          </p:cNvSpPr>
          <p:nvPr>
            <p:ph type="title"/>
          </p:nvPr>
        </p:nvSpPr>
        <p:spPr/>
        <p:txBody>
          <a:bodyPr/>
          <a:lstStyle/>
          <a:p>
            <a:r>
              <a:rPr lang="en-US" dirty="0"/>
              <a:t>The Collaborative Quality Initiative (CQI) Model</a:t>
            </a:r>
          </a:p>
        </p:txBody>
      </p:sp>
      <p:sp>
        <p:nvSpPr>
          <p:cNvPr id="3" name="Content Placeholder 2">
            <a:extLst>
              <a:ext uri="{FF2B5EF4-FFF2-40B4-BE49-F238E27FC236}">
                <a16:creationId xmlns:a16="http://schemas.microsoft.com/office/drawing/2014/main" id="{2DE34EA2-5459-FA8D-BE8F-E3560764DA1A}"/>
              </a:ext>
            </a:extLst>
          </p:cNvPr>
          <p:cNvSpPr>
            <a:spLocks noGrp="1"/>
          </p:cNvSpPr>
          <p:nvPr>
            <p:ph idx="1"/>
          </p:nvPr>
        </p:nvSpPr>
        <p:spPr>
          <a:xfrm>
            <a:off x="838200" y="1825625"/>
            <a:ext cx="6491990" cy="4351338"/>
          </a:xfrm>
        </p:spPr>
        <p:txBody>
          <a:bodyPr>
            <a:normAutofit/>
          </a:bodyPr>
          <a:lstStyle/>
          <a:p>
            <a:pPr marL="0" indent="0">
              <a:buNone/>
            </a:pPr>
            <a:r>
              <a:rPr lang="en-US" dirty="0"/>
              <a:t>Three-part approach to quality improvement: </a:t>
            </a:r>
          </a:p>
          <a:p>
            <a:r>
              <a:rPr lang="en-US" dirty="0"/>
              <a:t>Funding from BCBSM</a:t>
            </a:r>
          </a:p>
          <a:p>
            <a:r>
              <a:rPr lang="en-US" dirty="0"/>
              <a:t>Coordinating Center</a:t>
            </a:r>
          </a:p>
          <a:p>
            <a:r>
              <a:rPr lang="en-US" dirty="0"/>
              <a:t>Participating Hospitals</a:t>
            </a:r>
          </a:p>
          <a:p>
            <a:endParaRPr lang="en-US" dirty="0"/>
          </a:p>
          <a:p>
            <a:endParaRPr lang="en-US" dirty="0"/>
          </a:p>
        </p:txBody>
      </p:sp>
      <p:pic>
        <p:nvPicPr>
          <p:cNvPr id="5" name="Content Placeholder 4">
            <a:extLst>
              <a:ext uri="{FF2B5EF4-FFF2-40B4-BE49-F238E27FC236}">
                <a16:creationId xmlns:a16="http://schemas.microsoft.com/office/drawing/2014/main" id="{16377772-2FE4-DA47-CD58-2884446F6B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47713" y="1012829"/>
            <a:ext cx="5983102" cy="3365495"/>
          </a:xfrm>
          <a:prstGeom prst="rect">
            <a:avLst/>
          </a:prstGeom>
        </p:spPr>
      </p:pic>
      <p:grpSp>
        <p:nvGrpSpPr>
          <p:cNvPr id="6" name="Group 5">
            <a:extLst>
              <a:ext uri="{FF2B5EF4-FFF2-40B4-BE49-F238E27FC236}">
                <a16:creationId xmlns:a16="http://schemas.microsoft.com/office/drawing/2014/main" id="{9609700B-C721-E140-D21D-58DB46DE8FE9}"/>
              </a:ext>
            </a:extLst>
          </p:cNvPr>
          <p:cNvGrpSpPr/>
          <p:nvPr/>
        </p:nvGrpSpPr>
        <p:grpSpPr>
          <a:xfrm>
            <a:off x="5218641" y="2419352"/>
            <a:ext cx="5990470" cy="3365496"/>
            <a:chOff x="284336" y="2271712"/>
            <a:chExt cx="7745237" cy="4351339"/>
          </a:xfrm>
        </p:grpSpPr>
        <p:pic>
          <p:nvPicPr>
            <p:cNvPr id="7" name="Picture 6">
              <a:extLst>
                <a:ext uri="{FF2B5EF4-FFF2-40B4-BE49-F238E27FC236}">
                  <a16:creationId xmlns:a16="http://schemas.microsoft.com/office/drawing/2014/main" id="{F3C288BA-F0E1-89F9-A082-D1A6F4E55652}"/>
                </a:ext>
              </a:extLst>
            </p:cNvPr>
            <p:cNvPicPr>
              <a:picLocks noChangeAspect="1"/>
            </p:cNvPicPr>
            <p:nvPr/>
          </p:nvPicPr>
          <p:blipFill>
            <a:blip r:embed="rId4" cstate="email">
              <a:alphaModFix amt="50000"/>
              <a:extLst>
                <a:ext uri="{28A0092B-C50C-407E-A947-70E740481C1C}">
                  <a14:useLocalDpi xmlns:a14="http://schemas.microsoft.com/office/drawing/2010/main" val="0"/>
                </a:ext>
              </a:extLst>
            </a:blip>
            <a:stretch>
              <a:fillRect/>
            </a:stretch>
          </p:blipFill>
          <p:spPr>
            <a:xfrm>
              <a:off x="284336" y="2271712"/>
              <a:ext cx="7735715" cy="4351339"/>
            </a:xfrm>
            <a:prstGeom prst="rect">
              <a:avLst/>
            </a:prstGeom>
          </p:spPr>
        </p:pic>
        <p:pic>
          <p:nvPicPr>
            <p:cNvPr id="8" name="Picture 7">
              <a:extLst>
                <a:ext uri="{FF2B5EF4-FFF2-40B4-BE49-F238E27FC236}">
                  <a16:creationId xmlns:a16="http://schemas.microsoft.com/office/drawing/2014/main" id="{F831610B-840D-BD30-750F-4646F1472431}"/>
                </a:ext>
              </a:extLst>
            </p:cNvPr>
            <p:cNvPicPr>
              <a:picLocks noChangeAspect="1"/>
            </p:cNvPicPr>
            <p:nvPr/>
          </p:nvPicPr>
          <p:blipFill>
            <a:blip r:embed="rId4" cstate="email">
              <a:alphaModFix amt="50000"/>
              <a:extLst>
                <a:ext uri="{28A0092B-C50C-407E-A947-70E740481C1C}">
                  <a14:useLocalDpi xmlns:a14="http://schemas.microsoft.com/office/drawing/2010/main" val="0"/>
                </a:ext>
              </a:extLst>
            </a:blip>
            <a:stretch>
              <a:fillRect/>
            </a:stretch>
          </p:blipFill>
          <p:spPr>
            <a:xfrm>
              <a:off x="293858" y="2271712"/>
              <a:ext cx="7735715" cy="4351339"/>
            </a:xfrm>
            <a:prstGeom prst="rect">
              <a:avLst/>
            </a:prstGeom>
          </p:spPr>
        </p:pic>
      </p:grpSp>
      <p:grpSp>
        <p:nvGrpSpPr>
          <p:cNvPr id="9" name="Group 8">
            <a:extLst>
              <a:ext uri="{FF2B5EF4-FFF2-40B4-BE49-F238E27FC236}">
                <a16:creationId xmlns:a16="http://schemas.microsoft.com/office/drawing/2014/main" id="{A534FB3B-FC71-F2F1-C561-5EC87A658C45}"/>
              </a:ext>
            </a:extLst>
          </p:cNvPr>
          <p:cNvGrpSpPr/>
          <p:nvPr/>
        </p:nvGrpSpPr>
        <p:grpSpPr>
          <a:xfrm>
            <a:off x="7478939" y="2419352"/>
            <a:ext cx="5990470" cy="3365497"/>
            <a:chOff x="3514371" y="2271710"/>
            <a:chExt cx="7745237" cy="4351340"/>
          </a:xfrm>
        </p:grpSpPr>
        <p:pic>
          <p:nvPicPr>
            <p:cNvPr id="10" name="Picture 9">
              <a:extLst>
                <a:ext uri="{FF2B5EF4-FFF2-40B4-BE49-F238E27FC236}">
                  <a16:creationId xmlns:a16="http://schemas.microsoft.com/office/drawing/2014/main" id="{413E02AB-41BE-EA57-0AC6-A187C4F660FE}"/>
                </a:ext>
              </a:extLst>
            </p:cNvPr>
            <p:cNvPicPr>
              <a:picLocks noChangeAspect="1"/>
            </p:cNvPicPr>
            <p:nvPr/>
          </p:nvPicPr>
          <p:blipFill>
            <a:blip r:embed="rId5" cstate="email">
              <a:alphaModFix amt="50000"/>
              <a:extLst>
                <a:ext uri="{28A0092B-C50C-407E-A947-70E740481C1C}">
                  <a14:useLocalDpi xmlns:a14="http://schemas.microsoft.com/office/drawing/2010/main" val="0"/>
                </a:ext>
              </a:extLst>
            </a:blip>
            <a:stretch>
              <a:fillRect/>
            </a:stretch>
          </p:blipFill>
          <p:spPr>
            <a:xfrm>
              <a:off x="3523893" y="2271710"/>
              <a:ext cx="7735715" cy="4351339"/>
            </a:xfrm>
            <a:prstGeom prst="rect">
              <a:avLst/>
            </a:prstGeom>
          </p:spPr>
        </p:pic>
        <p:pic>
          <p:nvPicPr>
            <p:cNvPr id="11" name="Picture 10">
              <a:extLst>
                <a:ext uri="{FF2B5EF4-FFF2-40B4-BE49-F238E27FC236}">
                  <a16:creationId xmlns:a16="http://schemas.microsoft.com/office/drawing/2014/main" id="{4787093A-4456-8C30-395B-3076177BB047}"/>
                </a:ext>
              </a:extLst>
            </p:cNvPr>
            <p:cNvPicPr>
              <a:picLocks noChangeAspect="1"/>
            </p:cNvPicPr>
            <p:nvPr/>
          </p:nvPicPr>
          <p:blipFill>
            <a:blip r:embed="rId5" cstate="email">
              <a:alphaModFix amt="50000"/>
              <a:extLst>
                <a:ext uri="{28A0092B-C50C-407E-A947-70E740481C1C}">
                  <a14:useLocalDpi xmlns:a14="http://schemas.microsoft.com/office/drawing/2010/main" val="0"/>
                </a:ext>
              </a:extLst>
            </a:blip>
            <a:stretch>
              <a:fillRect/>
            </a:stretch>
          </p:blipFill>
          <p:spPr>
            <a:xfrm>
              <a:off x="3514371" y="2271711"/>
              <a:ext cx="7735715" cy="4351339"/>
            </a:xfrm>
            <a:prstGeom prst="rect">
              <a:avLst/>
            </a:prstGeom>
          </p:spPr>
        </p:pic>
      </p:grpSp>
      <p:sp>
        <p:nvSpPr>
          <p:cNvPr id="12" name="TextBox 11">
            <a:extLst>
              <a:ext uri="{FF2B5EF4-FFF2-40B4-BE49-F238E27FC236}">
                <a16:creationId xmlns:a16="http://schemas.microsoft.com/office/drawing/2014/main" id="{EA789815-350A-D0BB-5339-2407CAD13330}"/>
              </a:ext>
            </a:extLst>
          </p:cNvPr>
          <p:cNvSpPr txBox="1"/>
          <p:nvPr/>
        </p:nvSpPr>
        <p:spPr>
          <a:xfrm>
            <a:off x="8431237" y="1741142"/>
            <a:ext cx="1816053" cy="461665"/>
          </a:xfrm>
          <a:prstGeom prst="rect">
            <a:avLst/>
          </a:prstGeom>
          <a:noFill/>
        </p:spPr>
        <p:txBody>
          <a:bodyPr wrap="square" rtlCol="0">
            <a:spAutoFit/>
          </a:bodyPr>
          <a:lstStyle/>
          <a:p>
            <a:pPr algn="ctr"/>
            <a:r>
              <a:rPr lang="en-US" sz="2400" dirty="0">
                <a:solidFill>
                  <a:schemeClr val="bg1"/>
                </a:solidFill>
                <a:latin typeface="Arial Nova" panose="020B0504020202020204" pitchFamily="34" charset="0"/>
              </a:rPr>
              <a:t>BCBSM</a:t>
            </a:r>
          </a:p>
        </p:txBody>
      </p:sp>
      <p:sp>
        <p:nvSpPr>
          <p:cNvPr id="13" name="TextBox 12">
            <a:extLst>
              <a:ext uri="{FF2B5EF4-FFF2-40B4-BE49-F238E27FC236}">
                <a16:creationId xmlns:a16="http://schemas.microsoft.com/office/drawing/2014/main" id="{87AEBD16-E733-ED5F-CFAA-15A19BC5F60B}"/>
              </a:ext>
            </a:extLst>
          </p:cNvPr>
          <p:cNvSpPr txBox="1"/>
          <p:nvPr/>
        </p:nvSpPr>
        <p:spPr>
          <a:xfrm>
            <a:off x="6638003" y="3822080"/>
            <a:ext cx="1960540" cy="830997"/>
          </a:xfrm>
          <a:prstGeom prst="rect">
            <a:avLst/>
          </a:prstGeom>
          <a:noFill/>
        </p:spPr>
        <p:txBody>
          <a:bodyPr wrap="square" rtlCol="0">
            <a:spAutoFit/>
          </a:bodyPr>
          <a:lstStyle/>
          <a:p>
            <a:pPr algn="ctr"/>
            <a:r>
              <a:rPr lang="en-US" sz="2400" dirty="0">
                <a:solidFill>
                  <a:schemeClr val="accent5"/>
                </a:solidFill>
                <a:latin typeface="Arial Nova" panose="020B0504020202020204" pitchFamily="34" charset="0"/>
              </a:rPr>
              <a:t>Coordinating Center</a:t>
            </a:r>
          </a:p>
        </p:txBody>
      </p:sp>
      <p:sp>
        <p:nvSpPr>
          <p:cNvPr id="14" name="TextBox 13">
            <a:extLst>
              <a:ext uri="{FF2B5EF4-FFF2-40B4-BE49-F238E27FC236}">
                <a16:creationId xmlns:a16="http://schemas.microsoft.com/office/drawing/2014/main" id="{4920EE51-8405-A930-194A-F9312C65FE68}"/>
              </a:ext>
            </a:extLst>
          </p:cNvPr>
          <p:cNvSpPr txBox="1"/>
          <p:nvPr/>
        </p:nvSpPr>
        <p:spPr>
          <a:xfrm>
            <a:off x="10106858" y="3822079"/>
            <a:ext cx="1960540" cy="830997"/>
          </a:xfrm>
          <a:prstGeom prst="rect">
            <a:avLst/>
          </a:prstGeom>
          <a:noFill/>
        </p:spPr>
        <p:txBody>
          <a:bodyPr wrap="square" rtlCol="0">
            <a:spAutoFit/>
          </a:bodyPr>
          <a:lstStyle/>
          <a:p>
            <a:pPr algn="ctr"/>
            <a:r>
              <a:rPr lang="en-US" sz="2400" dirty="0">
                <a:solidFill>
                  <a:schemeClr val="accent5"/>
                </a:solidFill>
                <a:latin typeface="Arial Nova" panose="020B0504020202020204" pitchFamily="34" charset="0"/>
              </a:rPr>
              <a:t>Participating Hospitals</a:t>
            </a:r>
          </a:p>
        </p:txBody>
      </p:sp>
      <p:sp>
        <p:nvSpPr>
          <p:cNvPr id="16" name="Star: 5 Points 15">
            <a:extLst>
              <a:ext uri="{FF2B5EF4-FFF2-40B4-BE49-F238E27FC236}">
                <a16:creationId xmlns:a16="http://schemas.microsoft.com/office/drawing/2014/main" id="{989ECA05-EAC9-810F-7641-311776C5015D}"/>
              </a:ext>
            </a:extLst>
          </p:cNvPr>
          <p:cNvSpPr/>
          <p:nvPr/>
        </p:nvSpPr>
        <p:spPr>
          <a:xfrm>
            <a:off x="8761261" y="3126753"/>
            <a:ext cx="1156004" cy="1103853"/>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0E85F12-61D7-D398-8564-B366037842A2}"/>
              </a:ext>
            </a:extLst>
          </p:cNvPr>
          <p:cNvSpPr txBox="1"/>
          <p:nvPr/>
        </p:nvSpPr>
        <p:spPr>
          <a:xfrm>
            <a:off x="8931227" y="3534509"/>
            <a:ext cx="793782" cy="400110"/>
          </a:xfrm>
          <a:prstGeom prst="rect">
            <a:avLst/>
          </a:prstGeom>
          <a:noFill/>
        </p:spPr>
        <p:txBody>
          <a:bodyPr wrap="square" rtlCol="0">
            <a:spAutoFit/>
          </a:bodyPr>
          <a:lstStyle/>
          <a:p>
            <a:pPr algn="ctr"/>
            <a:r>
              <a:rPr lang="en-US" sz="2000" dirty="0">
                <a:solidFill>
                  <a:schemeClr val="accent5"/>
                </a:solidFill>
                <a:latin typeface="Arial Nova" panose="020B0504020202020204" pitchFamily="34" charset="0"/>
              </a:rPr>
              <a:t>CQI</a:t>
            </a:r>
          </a:p>
        </p:txBody>
      </p:sp>
    </p:spTree>
    <p:extLst>
      <p:ext uri="{BB962C8B-B14F-4D97-AF65-F5344CB8AC3E}">
        <p14:creationId xmlns:p14="http://schemas.microsoft.com/office/powerpoint/2010/main" val="1935156304"/>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5493E4CD-6E39-00C8-9EE0-E6A67F5E4C3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446517" y="1364538"/>
            <a:ext cx="9024621" cy="4480560"/>
          </a:xfrm>
          <a:prstGeom prst="rect">
            <a:avLst/>
          </a:prstGeom>
        </p:spPr>
      </p:pic>
      <p:sp>
        <p:nvSpPr>
          <p:cNvPr id="7" name="Title 1">
            <a:extLst>
              <a:ext uri="{FF2B5EF4-FFF2-40B4-BE49-F238E27FC236}">
                <a16:creationId xmlns:a16="http://schemas.microsoft.com/office/drawing/2014/main" id="{92F0EA5A-4496-6FA2-D088-16A230E50AFA}"/>
              </a:ext>
            </a:extLst>
          </p:cNvPr>
          <p:cNvSpPr>
            <a:spLocks noGrp="1"/>
          </p:cNvSpPr>
          <p:nvPr>
            <p:ph type="title"/>
          </p:nvPr>
        </p:nvSpPr>
        <p:spPr>
          <a:xfrm>
            <a:off x="838200" y="365125"/>
            <a:ext cx="10515600" cy="1325563"/>
          </a:xfrm>
        </p:spPr>
        <p:txBody>
          <a:bodyPr/>
          <a:lstStyle/>
          <a:p>
            <a:r>
              <a:rPr lang="en-US" dirty="0"/>
              <a:t>Coordinating Center</a:t>
            </a:r>
          </a:p>
        </p:txBody>
      </p:sp>
    </p:spTree>
    <p:extLst>
      <p:ext uri="{BB962C8B-B14F-4D97-AF65-F5344CB8AC3E}">
        <p14:creationId xmlns:p14="http://schemas.microsoft.com/office/powerpoint/2010/main" val="139822219"/>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
</file>

<file path=ppt/theme/theme1.xml><?xml version="1.0" encoding="utf-8"?>
<a:theme xmlns:a="http://schemas.openxmlformats.org/drawingml/2006/main" name="BMC2 Theme 2">
  <a:themeElements>
    <a:clrScheme name="BMC2 1">
      <a:dk1>
        <a:srgbClr val="000000"/>
      </a:dk1>
      <a:lt1>
        <a:srgbClr val="FFFFFF"/>
      </a:lt1>
      <a:dk2>
        <a:srgbClr val="00274C"/>
      </a:dk2>
      <a:lt2>
        <a:srgbClr val="E7E6E6"/>
      </a:lt2>
      <a:accent1>
        <a:srgbClr val="B6202E"/>
      </a:accent1>
      <a:accent2>
        <a:srgbClr val="D75F18"/>
      </a:accent2>
      <a:accent3>
        <a:srgbClr val="FFCB05"/>
      </a:accent3>
      <a:accent4>
        <a:srgbClr val="2F65A7"/>
      </a:accent4>
      <a:accent5>
        <a:srgbClr val="2B388B"/>
      </a:accent5>
      <a:accent6>
        <a:srgbClr val="6D6D70"/>
      </a:accent6>
      <a:hlink>
        <a:srgbClr val="4471C4"/>
      </a:hlink>
      <a:folHlink>
        <a:srgbClr val="B620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C2 Theme 2" id="{B58A49CD-7C64-49F6-9801-3B768184A6D4}" vid="{A466BBB8-8BE9-45BB-B0E6-B114201388EB}"/>
    </a:ext>
  </a:extLst>
</a:theme>
</file>

<file path=ppt/theme/theme2.xml><?xml version="1.0" encoding="utf-8"?>
<a:theme xmlns:a="http://schemas.openxmlformats.org/drawingml/2006/main" name="1_BMC2 Theme 2">
  <a:themeElements>
    <a:clrScheme name="BMC2 1">
      <a:dk1>
        <a:srgbClr val="000000"/>
      </a:dk1>
      <a:lt1>
        <a:srgbClr val="FFFFFF"/>
      </a:lt1>
      <a:dk2>
        <a:srgbClr val="00274C"/>
      </a:dk2>
      <a:lt2>
        <a:srgbClr val="E7E6E6"/>
      </a:lt2>
      <a:accent1>
        <a:srgbClr val="B6202E"/>
      </a:accent1>
      <a:accent2>
        <a:srgbClr val="D75F18"/>
      </a:accent2>
      <a:accent3>
        <a:srgbClr val="FFCB05"/>
      </a:accent3>
      <a:accent4>
        <a:srgbClr val="2F65A7"/>
      </a:accent4>
      <a:accent5>
        <a:srgbClr val="2B388B"/>
      </a:accent5>
      <a:accent6>
        <a:srgbClr val="6D6D70"/>
      </a:accent6>
      <a:hlink>
        <a:srgbClr val="4471C4"/>
      </a:hlink>
      <a:folHlink>
        <a:srgbClr val="B620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C2 Theme 2" id="{B58A49CD-7C64-49F6-9801-3B768184A6D4}" vid="{A466BBB8-8BE9-45BB-B0E6-B114201388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BMC2 Theme 2</Template>
  <TotalTime>14881</TotalTime>
  <Words>1476</Words>
  <Application>Microsoft Office PowerPoint</Application>
  <PresentationFormat>Widescreen</PresentationFormat>
  <Paragraphs>143</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 Nova</vt:lpstr>
      <vt:lpstr>Courier New</vt:lpstr>
      <vt:lpstr>Arial</vt:lpstr>
      <vt:lpstr>aktiv-grotesk</vt:lpstr>
      <vt:lpstr>Calibri</vt:lpstr>
      <vt:lpstr>BMC2 Theme 2</vt:lpstr>
      <vt:lpstr>1_BMC2 Theme 2</vt:lpstr>
      <vt:lpstr>Introduction to the BMC2 Vascular Surgery Collaborative Quality Improvement (CQI) </vt:lpstr>
      <vt:lpstr>Introduction to BMC2</vt:lpstr>
      <vt:lpstr>BCBSM Financial Support</vt:lpstr>
      <vt:lpstr>PowerPoint Presentation</vt:lpstr>
      <vt:lpstr>BMC2 Vascular Surgery Procedures</vt:lpstr>
      <vt:lpstr>BMC2 VS Data Collection</vt:lpstr>
      <vt:lpstr>The CQI Model of Quality Improvement</vt:lpstr>
      <vt:lpstr>The Collaborative Quality Initiative (CQI) Model</vt:lpstr>
      <vt:lpstr>Coordinating Center</vt:lpstr>
      <vt:lpstr>Key Partnerships and Their Roles</vt:lpstr>
      <vt:lpstr>The CQI Model</vt:lpstr>
      <vt:lpstr>The CQI Model</vt:lpstr>
      <vt:lpstr>PowerPoint Presentation</vt:lpstr>
      <vt:lpstr>BMC2 VS Clinical QI Lead</vt:lpstr>
      <vt:lpstr>Please proceed to</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Mary</dc:creator>
  <cp:lastModifiedBy>Fleckenstein, Rebecca</cp:lastModifiedBy>
  <cp:revision>82</cp:revision>
  <dcterms:created xsi:type="dcterms:W3CDTF">2022-08-23T13:39:16Z</dcterms:created>
  <dcterms:modified xsi:type="dcterms:W3CDTF">2023-08-03T19:11:12Z</dcterms:modified>
</cp:coreProperties>
</file>